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1"/>
          <c:tx>
            <c:strRef>
              <c:f>Лист1!$A$2</c:f>
              <c:strCache>
                <c:ptCount val="1"/>
                <c:pt idx="0">
                  <c:v>S=0,1 (m2)</c:v>
                </c:pt>
              </c:strCache>
            </c:strRef>
          </c:tx>
          <c:spPr>
            <a:ln w="28575" cap="rnd">
              <a:solidFill>
                <a:schemeClr val="accent2"/>
              </a:solidFill>
              <a:round/>
            </a:ln>
            <a:effectLst/>
          </c:spPr>
          <c:marker>
            <c:symbol val="none"/>
          </c:marker>
          <c:val>
            <c:numRef>
              <c:f>Лист1!$B$2:$I$2</c:f>
              <c:numCache>
                <c:formatCode>General</c:formatCode>
                <c:ptCount val="8"/>
                <c:pt idx="0">
                  <c:v>0</c:v>
                </c:pt>
                <c:pt idx="1">
                  <c:v>0.3</c:v>
                </c:pt>
                <c:pt idx="2">
                  <c:v>1.8</c:v>
                </c:pt>
                <c:pt idx="3">
                  <c:v>3</c:v>
                </c:pt>
                <c:pt idx="4">
                  <c:v>4</c:v>
                </c:pt>
                <c:pt idx="5">
                  <c:v>4.8</c:v>
                </c:pt>
                <c:pt idx="6">
                  <c:v>5.6</c:v>
                </c:pt>
                <c:pt idx="7">
                  <c:v>6.2</c:v>
                </c:pt>
              </c:numCache>
            </c:numRef>
          </c:val>
          <c:smooth val="0"/>
          <c:extLst>
            <c:ext xmlns:c16="http://schemas.microsoft.com/office/drawing/2014/chart" uri="{C3380CC4-5D6E-409C-BE32-E72D297353CC}">
              <c16:uniqueId val="{00000000-4917-46E1-82AA-BFE2241E33C0}"/>
            </c:ext>
          </c:extLst>
        </c:ser>
        <c:ser>
          <c:idx val="2"/>
          <c:order val="2"/>
          <c:tx>
            <c:strRef>
              <c:f>Лист1!$A$3</c:f>
              <c:strCache>
                <c:ptCount val="1"/>
                <c:pt idx="0">
                  <c:v>S=0,15(m2)</c:v>
                </c:pt>
              </c:strCache>
            </c:strRef>
          </c:tx>
          <c:spPr>
            <a:ln w="28575" cap="rnd">
              <a:solidFill>
                <a:schemeClr val="accent3"/>
              </a:solidFill>
              <a:round/>
            </a:ln>
            <a:effectLst/>
          </c:spPr>
          <c:marker>
            <c:symbol val="none"/>
          </c:marker>
          <c:val>
            <c:numRef>
              <c:f>Лист1!$B$3:$I$3</c:f>
              <c:numCache>
                <c:formatCode>General</c:formatCode>
                <c:ptCount val="8"/>
                <c:pt idx="0">
                  <c:v>0</c:v>
                </c:pt>
                <c:pt idx="1">
                  <c:v>0.4</c:v>
                </c:pt>
                <c:pt idx="2">
                  <c:v>2</c:v>
                </c:pt>
                <c:pt idx="3">
                  <c:v>3.2</c:v>
                </c:pt>
                <c:pt idx="4">
                  <c:v>4.4000000000000004</c:v>
                </c:pt>
                <c:pt idx="5">
                  <c:v>5</c:v>
                </c:pt>
                <c:pt idx="6">
                  <c:v>5.8</c:v>
                </c:pt>
                <c:pt idx="7">
                  <c:v>6.4</c:v>
                </c:pt>
              </c:numCache>
            </c:numRef>
          </c:val>
          <c:smooth val="0"/>
          <c:extLst>
            <c:ext xmlns:c16="http://schemas.microsoft.com/office/drawing/2014/chart" uri="{C3380CC4-5D6E-409C-BE32-E72D297353CC}">
              <c16:uniqueId val="{00000001-4917-46E1-82AA-BFE2241E33C0}"/>
            </c:ext>
          </c:extLst>
        </c:ser>
        <c:ser>
          <c:idx val="3"/>
          <c:order val="3"/>
          <c:tx>
            <c:strRef>
              <c:f>Лист1!$A$4</c:f>
              <c:strCache>
                <c:ptCount val="1"/>
                <c:pt idx="0">
                  <c:v>S=0,2(m2)</c:v>
                </c:pt>
              </c:strCache>
            </c:strRef>
          </c:tx>
          <c:spPr>
            <a:ln w="28575" cap="rnd">
              <a:solidFill>
                <a:schemeClr val="accent4"/>
              </a:solidFill>
              <a:round/>
            </a:ln>
            <a:effectLst/>
          </c:spPr>
          <c:marker>
            <c:symbol val="none"/>
          </c:marker>
          <c:val>
            <c:numRef>
              <c:f>Лист1!$B$4:$I$4</c:f>
              <c:numCache>
                <c:formatCode>General</c:formatCode>
                <c:ptCount val="8"/>
                <c:pt idx="0">
                  <c:v>0</c:v>
                </c:pt>
                <c:pt idx="1">
                  <c:v>0.5</c:v>
                </c:pt>
                <c:pt idx="2">
                  <c:v>2.5</c:v>
                </c:pt>
                <c:pt idx="3">
                  <c:v>3.6</c:v>
                </c:pt>
                <c:pt idx="4">
                  <c:v>4.5999999999999996</c:v>
                </c:pt>
                <c:pt idx="5">
                  <c:v>5.4</c:v>
                </c:pt>
                <c:pt idx="6">
                  <c:v>6</c:v>
                </c:pt>
                <c:pt idx="7">
                  <c:v>6.8</c:v>
                </c:pt>
              </c:numCache>
            </c:numRef>
          </c:val>
          <c:smooth val="0"/>
          <c:extLst>
            <c:ext xmlns:c16="http://schemas.microsoft.com/office/drawing/2014/chart" uri="{C3380CC4-5D6E-409C-BE32-E72D297353CC}">
              <c16:uniqueId val="{00000002-4917-46E1-82AA-BFE2241E33C0}"/>
            </c:ext>
          </c:extLst>
        </c:ser>
        <c:dLbls>
          <c:showLegendKey val="0"/>
          <c:showVal val="0"/>
          <c:showCatName val="0"/>
          <c:showSerName val="0"/>
          <c:showPercent val="0"/>
          <c:showBubbleSize val="0"/>
        </c:dLbls>
        <c:smooth val="0"/>
        <c:axId val="466485024"/>
        <c:axId val="466488304"/>
        <c:extLst>
          <c:ext xmlns:c15="http://schemas.microsoft.com/office/drawing/2012/chart" uri="{02D57815-91ED-43cb-92C2-25804820EDAC}">
            <c15:filteredLineSeries>
              <c15:ser>
                <c:idx val="0"/>
                <c:order val="0"/>
                <c:tx>
                  <c:strRef>
                    <c:extLst>
                      <c:ext uri="{02D57815-91ED-43cb-92C2-25804820EDAC}">
                        <c15:formulaRef>
                          <c15:sqref>Лист1!$A$1</c15:sqref>
                        </c15:formulaRef>
                      </c:ext>
                    </c:extLst>
                    <c:strCache>
                      <c:ptCount val="1"/>
                      <c:pt idx="0">
                        <c:v>P(Vt)</c:v>
                      </c:pt>
                    </c:strCache>
                  </c:strRef>
                </c:tx>
                <c:spPr>
                  <a:ln w="28575" cap="rnd">
                    <a:solidFill>
                      <a:schemeClr val="accent1"/>
                    </a:solidFill>
                    <a:round/>
                  </a:ln>
                  <a:effectLst/>
                </c:spPr>
                <c:marker>
                  <c:symbol val="none"/>
                </c:marker>
                <c:val>
                  <c:numRef>
                    <c:extLst>
                      <c:ext uri="{02D57815-91ED-43cb-92C2-25804820EDAC}">
                        <c15:formulaRef>
                          <c15:sqref>Лист1!$B$1:$I$1</c15:sqref>
                        </c15:formulaRef>
                      </c:ext>
                    </c:extLst>
                    <c:numCache>
                      <c:formatCode>General</c:formatCode>
                      <c:ptCount val="8"/>
                      <c:pt idx="0">
                        <c:v>0</c:v>
                      </c:pt>
                      <c:pt idx="1">
                        <c:v>2</c:v>
                      </c:pt>
                      <c:pt idx="2">
                        <c:v>4</c:v>
                      </c:pt>
                      <c:pt idx="3">
                        <c:v>6</c:v>
                      </c:pt>
                      <c:pt idx="4">
                        <c:v>8</c:v>
                      </c:pt>
                      <c:pt idx="5">
                        <c:v>10</c:v>
                      </c:pt>
                      <c:pt idx="6">
                        <c:v>12</c:v>
                      </c:pt>
                      <c:pt idx="7">
                        <c:v>14</c:v>
                      </c:pt>
                    </c:numCache>
                  </c:numRef>
                </c:val>
                <c:smooth val="0"/>
                <c:extLst>
                  <c:ext xmlns:c16="http://schemas.microsoft.com/office/drawing/2014/chart" uri="{C3380CC4-5D6E-409C-BE32-E72D297353CC}">
                    <c16:uniqueId val="{00000003-4917-46E1-82AA-BFE2241E33C0}"/>
                  </c:ext>
                </c:extLst>
              </c15:ser>
            </c15:filteredLineSeries>
          </c:ext>
        </c:extLst>
      </c:lineChart>
      <c:catAx>
        <c:axId val="4664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66488304"/>
        <c:crosses val="autoZero"/>
        <c:auto val="1"/>
        <c:lblAlgn val="ctr"/>
        <c:lblOffset val="100"/>
        <c:noMultiLvlLbl val="0"/>
      </c:catAx>
      <c:valAx>
        <c:axId val="46648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6648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solidFill>
      <a:schemeClr val="accent1">
        <a:lumMod val="40000"/>
        <a:lumOff val="60000"/>
        <a:alpha val="10000"/>
      </a:schemeClr>
    </a:solidFill>
    <a:ln w="9525" cap="flat" cmpd="sng" algn="ctr">
      <a:solidFill>
        <a:schemeClr val="accent1"/>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39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04AD17BB-6EED-4FE5-AAAE-FAFA1A591000}" type="datetimeFigureOut">
              <a:rPr lang="ru-RU" smtClean="0"/>
              <a:t>вт 01.12.20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373006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88696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2895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84376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4386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68215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286513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35052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205141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D17BB-6EED-4FE5-AAAE-FAFA1A591000}" type="datetimeFigureOut">
              <a:rPr lang="ru-RU" smtClean="0"/>
              <a:t>вт 01.12.20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313447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4AD17BB-6EED-4FE5-AAAE-FAFA1A591000}" type="datetimeFigureOut">
              <a:rPr lang="ru-RU" smtClean="0"/>
              <a:t>вт 01.12.20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70421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4AD17BB-6EED-4FE5-AAAE-FAFA1A591000}" type="datetimeFigureOut">
              <a:rPr lang="ru-RU" smtClean="0"/>
              <a:t>вт 01.12.20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16219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4AD17BB-6EED-4FE5-AAAE-FAFA1A591000}" type="datetimeFigureOut">
              <a:rPr lang="ru-RU" smtClean="0"/>
              <a:t>вт 01.12.20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41441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D17BB-6EED-4FE5-AAAE-FAFA1A591000}" type="datetimeFigureOut">
              <a:rPr lang="ru-RU" smtClean="0"/>
              <a:t>вт 01.12.20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31477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4AD17BB-6EED-4FE5-AAAE-FAFA1A591000}" type="datetimeFigureOut">
              <a:rPr lang="ru-RU" smtClean="0"/>
              <a:t>вт 01.12.20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135505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4AD17BB-6EED-4FE5-AAAE-FAFA1A591000}" type="datetimeFigureOut">
              <a:rPr lang="ru-RU" smtClean="0"/>
              <a:t>вт 01.12.20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6DEC0B-52F8-4FEE-8EF2-275DC365AD61}" type="slidenum">
              <a:rPr lang="ru-RU" smtClean="0"/>
              <a:t>‹#›</a:t>
            </a:fld>
            <a:endParaRPr lang="ru-RU"/>
          </a:p>
        </p:txBody>
      </p:sp>
    </p:spTree>
    <p:extLst>
      <p:ext uri="{BB962C8B-B14F-4D97-AF65-F5344CB8AC3E}">
        <p14:creationId xmlns:p14="http://schemas.microsoft.com/office/powerpoint/2010/main" val="208030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4AD17BB-6EED-4FE5-AAAE-FAFA1A591000}" type="datetimeFigureOut">
              <a:rPr lang="ru-RU" smtClean="0"/>
              <a:t>вт 01.12.20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A6DEC0B-52F8-4FEE-8EF2-275DC365AD61}" type="slidenum">
              <a:rPr lang="ru-RU" smtClean="0"/>
              <a:t>‹#›</a:t>
            </a:fld>
            <a:endParaRPr lang="ru-RU"/>
          </a:p>
        </p:txBody>
      </p:sp>
    </p:spTree>
    <p:extLst>
      <p:ext uri="{BB962C8B-B14F-4D97-AF65-F5344CB8AC3E}">
        <p14:creationId xmlns:p14="http://schemas.microsoft.com/office/powerpoint/2010/main" val="33204398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980A923E-85E4-4726-B8A9-2B0BF0D5099D}"/>
              </a:ext>
            </a:extLst>
          </p:cNvPr>
          <p:cNvSpPr/>
          <p:nvPr/>
        </p:nvSpPr>
        <p:spPr>
          <a:xfrm>
            <a:off x="1840677" y="1930178"/>
            <a:ext cx="10224654" cy="1938992"/>
          </a:xfrm>
          <a:prstGeom prst="rect">
            <a:avLst/>
          </a:prstGeom>
        </p:spPr>
        <p:txBody>
          <a:bodyPr wrap="square">
            <a:spAutoFit/>
          </a:bodyPr>
          <a:lstStyle/>
          <a:p>
            <a:r>
              <a:rPr lang="ru-RU" sz="4000" b="1" dirty="0">
                <a:solidFill>
                  <a:schemeClr val="accent6">
                    <a:lumMod val="50000"/>
                  </a:schemeClr>
                </a:solidFill>
                <a:latin typeface="Times New Roman" panose="02020603050405020304" pitchFamily="18" charset="0"/>
                <a:ea typeface="Calibri" panose="020F0502020204030204" pitchFamily="34" charset="0"/>
              </a:rPr>
              <a:t>Тема научной работы учащихся: «Альтернативные виды электроэнергии. Ветрогенератор.»</a:t>
            </a:r>
            <a:endParaRPr lang="ru-RU" sz="4000" b="1" dirty="0">
              <a:solidFill>
                <a:schemeClr val="accent6">
                  <a:lumMod val="50000"/>
                </a:schemeClr>
              </a:solidFill>
            </a:endParaRPr>
          </a:p>
        </p:txBody>
      </p:sp>
      <p:cxnSp>
        <p:nvCxnSpPr>
          <p:cNvPr id="9" name="Прямая соединительная линия 8">
            <a:extLst>
              <a:ext uri="{FF2B5EF4-FFF2-40B4-BE49-F238E27FC236}">
                <a16:creationId xmlns:a16="http://schemas.microsoft.com/office/drawing/2014/main" id="{C8B610FB-00F7-4BD0-94D6-C6948ED49AC2}"/>
              </a:ext>
            </a:extLst>
          </p:cNvPr>
          <p:cNvCxnSpPr/>
          <p:nvPr/>
        </p:nvCxnSpPr>
        <p:spPr>
          <a:xfrm>
            <a:off x="1520042" y="1603169"/>
            <a:ext cx="0" cy="2885704"/>
          </a:xfrm>
          <a:prstGeom prst="line">
            <a:avLst/>
          </a:prstGeom>
        </p:spPr>
        <p:style>
          <a:lnRef idx="3">
            <a:schemeClr val="accent1"/>
          </a:lnRef>
          <a:fillRef idx="0">
            <a:schemeClr val="accent1"/>
          </a:fillRef>
          <a:effectRef idx="2">
            <a:schemeClr val="accent1"/>
          </a:effectRef>
          <a:fontRef idx="minor">
            <a:schemeClr val="tx1"/>
          </a:fontRef>
        </p:style>
      </p:cxnSp>
      <p:sp>
        <p:nvSpPr>
          <p:cNvPr id="10" name="Прямоугольник 9">
            <a:extLst>
              <a:ext uri="{FF2B5EF4-FFF2-40B4-BE49-F238E27FC236}">
                <a16:creationId xmlns:a16="http://schemas.microsoft.com/office/drawing/2014/main" id="{E1A56157-85D0-48BC-901B-FF4855CF1849}"/>
              </a:ext>
            </a:extLst>
          </p:cNvPr>
          <p:cNvSpPr/>
          <p:nvPr/>
        </p:nvSpPr>
        <p:spPr>
          <a:xfrm>
            <a:off x="3048000" y="255757"/>
            <a:ext cx="6096000" cy="646331"/>
          </a:xfrm>
          <a:prstGeom prst="rect">
            <a:avLst/>
          </a:prstGeom>
        </p:spPr>
        <p:txBody>
          <a:bodyPr>
            <a:spAutoFit/>
          </a:bodyPr>
          <a:lstStyle/>
          <a:p>
            <a:pPr marR="90170"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КГУ «</a:t>
            </a:r>
            <a:r>
              <a:rPr lang="ru-RU" dirty="0" err="1">
                <a:latin typeface="Times New Roman" panose="02020603050405020304" pitchFamily="18" charset="0"/>
                <a:ea typeface="Calibri" panose="020F0502020204030204" pitchFamily="34" charset="0"/>
                <a:cs typeface="Times New Roman" panose="02020603050405020304" pitchFamily="18" charset="0"/>
              </a:rPr>
              <a:t>Алчановская</a:t>
            </a:r>
            <a:r>
              <a:rPr lang="ru-RU" dirty="0">
                <a:latin typeface="Times New Roman" panose="02020603050405020304" pitchFamily="18" charset="0"/>
                <a:ea typeface="Calibri" panose="020F0502020204030204" pitchFamily="34" charset="0"/>
                <a:cs typeface="Times New Roman" panose="02020603050405020304" pitchFamily="18" charset="0"/>
              </a:rPr>
              <a:t> основная школа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отдела образования акимата </a:t>
            </a:r>
            <a:r>
              <a:rPr lang="ru-RU" dirty="0" err="1">
                <a:latin typeface="Times New Roman" panose="02020603050405020304" pitchFamily="18" charset="0"/>
                <a:ea typeface="Calibri" panose="020F0502020204030204" pitchFamily="34" charset="0"/>
              </a:rPr>
              <a:t>Денисовского</a:t>
            </a:r>
            <a:r>
              <a:rPr lang="ru-RU" dirty="0">
                <a:latin typeface="Times New Roman" panose="02020603050405020304" pitchFamily="18" charset="0"/>
                <a:ea typeface="Calibri" panose="020F0502020204030204" pitchFamily="34" charset="0"/>
              </a:rPr>
              <a:t> района»</a:t>
            </a:r>
            <a:endParaRPr lang="ru-RU" dirty="0"/>
          </a:p>
        </p:txBody>
      </p:sp>
      <p:sp>
        <p:nvSpPr>
          <p:cNvPr id="11" name="Прямоугольник 10">
            <a:extLst>
              <a:ext uri="{FF2B5EF4-FFF2-40B4-BE49-F238E27FC236}">
                <a16:creationId xmlns:a16="http://schemas.microsoft.com/office/drawing/2014/main" id="{6D5D79DB-1AEA-4F28-8A06-8C35E2F274C8}"/>
              </a:ext>
            </a:extLst>
          </p:cNvPr>
          <p:cNvSpPr/>
          <p:nvPr/>
        </p:nvSpPr>
        <p:spPr>
          <a:xfrm>
            <a:off x="-419596" y="4593633"/>
            <a:ext cx="7461663" cy="923330"/>
          </a:xfrm>
          <a:prstGeom prst="rect">
            <a:avLst/>
          </a:prstGeom>
        </p:spPr>
        <p:txBody>
          <a:bodyPr wrap="square">
            <a:spAutoFit/>
          </a:bodyPr>
          <a:lstStyle/>
          <a:p>
            <a:pPr marL="630555" marR="90170">
              <a:spcAft>
                <a:spcPts val="0"/>
              </a:spcAft>
              <a:tabLst>
                <a:tab pos="63055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Секция: физика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630555" marR="90170">
              <a:spcAft>
                <a:spcPts val="0"/>
              </a:spcAft>
              <a:tabLst>
                <a:tab pos="63055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автор: </a:t>
            </a:r>
            <a:r>
              <a:rPr lang="ru-RU" dirty="0" err="1">
                <a:latin typeface="Times New Roman" panose="02020603050405020304" pitchFamily="18" charset="0"/>
                <a:ea typeface="Calibri" panose="020F0502020204030204" pitchFamily="34" charset="0"/>
                <a:cs typeface="Times New Roman" panose="02020603050405020304" pitchFamily="18" charset="0"/>
              </a:rPr>
              <a:t>Ильдисов</a:t>
            </a:r>
            <a:r>
              <a:rPr lang="ru-RU" dirty="0">
                <a:latin typeface="Times New Roman" panose="02020603050405020304" pitchFamily="18" charset="0"/>
                <a:ea typeface="Calibri" panose="020F0502020204030204" pitchFamily="34" charset="0"/>
                <a:cs typeface="Times New Roman" panose="02020603050405020304" pitchFamily="18" charset="0"/>
              </a:rPr>
              <a:t> Ислам 8 класс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           ФИО научного руководителя: Рыбинок Екатерина Валерьевна </a:t>
            </a:r>
            <a:endParaRPr lang="ru-RU" dirty="0"/>
          </a:p>
        </p:txBody>
      </p:sp>
      <p:sp>
        <p:nvSpPr>
          <p:cNvPr id="12" name="Прямоугольник 11">
            <a:extLst>
              <a:ext uri="{FF2B5EF4-FFF2-40B4-BE49-F238E27FC236}">
                <a16:creationId xmlns:a16="http://schemas.microsoft.com/office/drawing/2014/main" id="{67C73F11-DB2C-451C-8613-577EE2D37867}"/>
              </a:ext>
            </a:extLst>
          </p:cNvPr>
          <p:cNvSpPr/>
          <p:nvPr/>
        </p:nvSpPr>
        <p:spPr>
          <a:xfrm>
            <a:off x="4876731" y="6232911"/>
            <a:ext cx="2165336"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с. </a:t>
            </a:r>
            <a:r>
              <a:rPr lang="ru-RU" dirty="0" err="1">
                <a:latin typeface="Times New Roman" panose="02020603050405020304" pitchFamily="18" charset="0"/>
                <a:ea typeface="Calibri" panose="020F0502020204030204" pitchFamily="34" charset="0"/>
              </a:rPr>
              <a:t>Алчановка</a:t>
            </a:r>
            <a:r>
              <a:rPr lang="ru-RU" dirty="0">
                <a:latin typeface="Times New Roman" panose="02020603050405020304" pitchFamily="18" charset="0"/>
                <a:ea typeface="Calibri" panose="020F0502020204030204" pitchFamily="34" charset="0"/>
              </a:rPr>
              <a:t> 2020 г.</a:t>
            </a:r>
            <a:endParaRPr lang="ru-RU" dirty="0"/>
          </a:p>
        </p:txBody>
      </p:sp>
    </p:spTree>
    <p:extLst>
      <p:ext uri="{BB962C8B-B14F-4D97-AF65-F5344CB8AC3E}">
        <p14:creationId xmlns:p14="http://schemas.microsoft.com/office/powerpoint/2010/main" val="398398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D4673BF-20F5-41D9-9645-E19BE64018BB}"/>
              </a:ext>
            </a:extLst>
          </p:cNvPr>
          <p:cNvPicPr/>
          <p:nvPr/>
        </p:nvPicPr>
        <p:blipFill>
          <a:blip r:embed="rId2">
            <a:extLst>
              <a:ext uri="{28A0092B-C50C-407E-A947-70E740481C1C}">
                <a14:useLocalDpi xmlns:a14="http://schemas.microsoft.com/office/drawing/2010/main" val="0"/>
              </a:ext>
            </a:extLst>
          </a:blip>
          <a:stretch>
            <a:fillRect/>
          </a:stretch>
        </p:blipFill>
        <p:spPr>
          <a:xfrm>
            <a:off x="186988" y="135723"/>
            <a:ext cx="5620046" cy="6586553"/>
          </a:xfrm>
          <a:prstGeom prst="rect">
            <a:avLst/>
          </a:prstGeom>
          <a:ln>
            <a:noFill/>
          </a:ln>
          <a:effectLst>
            <a:outerShdw blurRad="292100" dist="139700" dir="2700000" algn="tl" rotWithShape="0">
              <a:srgbClr val="333333">
                <a:alpha val="65000"/>
              </a:srgbClr>
            </a:outerShdw>
          </a:effectLst>
        </p:spPr>
      </p:pic>
      <p:sp>
        <p:nvSpPr>
          <p:cNvPr id="4" name="Прямоугольник 3">
            <a:extLst>
              <a:ext uri="{FF2B5EF4-FFF2-40B4-BE49-F238E27FC236}">
                <a16:creationId xmlns:a16="http://schemas.microsoft.com/office/drawing/2014/main" id="{C2A119A7-B353-4EC2-BA05-7D43AC471742}"/>
              </a:ext>
            </a:extLst>
          </p:cNvPr>
          <p:cNvSpPr/>
          <p:nvPr/>
        </p:nvSpPr>
        <p:spPr>
          <a:xfrm>
            <a:off x="6289965" y="805272"/>
            <a:ext cx="5407229" cy="5917004"/>
          </a:xfrm>
          <a:prstGeom prst="rect">
            <a:avLst/>
          </a:prstGeom>
        </p:spPr>
        <p:txBody>
          <a:bodyPr wrap="square">
            <a:spAutoFit/>
          </a:bodyPr>
          <a:lstStyle/>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Фундамент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Силовой шкаф, включающий силовые контакторы и цепи управления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Башня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Лестница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Поворотный механизм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Гондола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Электрический генератор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Система слежения за направлением и скоростью ветра (анемометр)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Тормозная система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Трансмиссия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Лопасти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Система изменения угла атаки лопасти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Обтекатель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Система пожаротушения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Телекоммуникационная система для передачи данных о работе ветрогенератора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Система молниезащиты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Привод питча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90170"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Маломощная модель ветряного генератора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90170"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Состоит из: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Небольшой электродвигатель постоянного тока (3-12 В) (используемый как генератор)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kk-KZ" sz="1400" dirty="0">
                <a:latin typeface="Times New Roman" panose="02020603050405020304" pitchFamily="18" charset="0"/>
                <a:ea typeface="Calibri" panose="020F0502020204030204" pitchFamily="34" charset="0"/>
                <a:cs typeface="Times New Roman" panose="02020603050405020304" pitchFamily="18" charset="0"/>
              </a:rPr>
              <a:t>Кремниевый выпрямительный диод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kk-KZ" sz="1400" dirty="0">
                <a:latin typeface="Times New Roman" panose="02020603050405020304" pitchFamily="18" charset="0"/>
                <a:ea typeface="Calibri" panose="020F0502020204030204" pitchFamily="34" charset="0"/>
              </a:rPr>
              <a:t>Электролитический конденсатор (1000 мкФ 6 В)</a:t>
            </a:r>
            <a:endParaRPr lang="ru-RU" sz="1400" dirty="0"/>
          </a:p>
        </p:txBody>
      </p:sp>
      <p:sp>
        <p:nvSpPr>
          <p:cNvPr id="5" name="Прямоугольник 4">
            <a:extLst>
              <a:ext uri="{FF2B5EF4-FFF2-40B4-BE49-F238E27FC236}">
                <a16:creationId xmlns:a16="http://schemas.microsoft.com/office/drawing/2014/main" id="{5553D7F9-3FD5-4776-8B3A-41A5B70DC3F1}"/>
              </a:ext>
            </a:extLst>
          </p:cNvPr>
          <p:cNvSpPr/>
          <p:nvPr/>
        </p:nvSpPr>
        <p:spPr>
          <a:xfrm>
            <a:off x="6179631" y="266352"/>
            <a:ext cx="1903919" cy="374077"/>
          </a:xfrm>
          <a:prstGeom prst="rect">
            <a:avLst/>
          </a:prstGeom>
        </p:spPr>
        <p:txBody>
          <a:bodyPr wrap="none">
            <a:spAutoFit/>
          </a:bodyPr>
          <a:lstStyle/>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ВЭУ состоит из:</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1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E0E550-582D-4896-8C75-7400FA9360C6}"/>
              </a:ext>
            </a:extLst>
          </p:cNvPr>
          <p:cNvSpPr/>
          <p:nvPr/>
        </p:nvSpPr>
        <p:spPr>
          <a:xfrm>
            <a:off x="328551" y="189062"/>
            <a:ext cx="11534898" cy="2308324"/>
          </a:xfrm>
          <a:prstGeom prst="rect">
            <a:avLst/>
          </a:prstGeom>
        </p:spPr>
        <p:txBody>
          <a:bodyPr wrap="square">
            <a:spAutoFit/>
          </a:bodyPr>
          <a:lstStyle/>
          <a:p>
            <a:pPr marL="90170"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Для изучения работы ветрогенератора учащийся Ильдисов Ислам под руководством учителя физики Рыбинок Екатерины Валерьевны в прошлом учебном году совершили поездку в с. Свердловка Денисовского района Костанайской области Казахстана.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kk-KZ" dirty="0">
                <a:latin typeface="Times New Roman" panose="02020603050405020304" pitchFamily="18" charset="0"/>
                <a:ea typeface="Calibri" panose="020F0502020204030204" pitchFamily="34" charset="0"/>
              </a:rPr>
              <a:t>Это административный центр Свердловского сельского округа. Находится примерно в 55 км к северу от районного центра с. Денисовка. Руководит хозяйством Инна Робертовна Корнеева. Главным направлением сельхозпредприятия всегда было растениеводство, но недавно предприятие «Колос» освоили  животноводческое направление. В село была завезена новая порода КРС, которой не было прежде в Денисовском районе абердин – ангусская. Данная порода была выведена в Шотландии, достаточно быстро прошло привыкание к нашему климату.</a:t>
            </a:r>
            <a:endParaRPr lang="ru-RU" dirty="0"/>
          </a:p>
        </p:txBody>
      </p:sp>
      <p:pic>
        <p:nvPicPr>
          <p:cNvPr id="3" name="Рисунок 2">
            <a:extLst>
              <a:ext uri="{FF2B5EF4-FFF2-40B4-BE49-F238E27FC236}">
                <a16:creationId xmlns:a16="http://schemas.microsoft.com/office/drawing/2014/main" id="{30DD2620-9215-49FC-9243-05E34E6BFE2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8551" y="2634895"/>
            <a:ext cx="6207368" cy="4034043"/>
          </a:xfrm>
          <a:prstGeom prst="rect">
            <a:avLst/>
          </a:prstGeom>
          <a:ln>
            <a:noFill/>
          </a:ln>
          <a:effectLst>
            <a:outerShdw blurRad="292100" dist="139700" dir="2700000" algn="tl" rotWithShape="0">
              <a:srgbClr val="333333">
                <a:alpha val="65000"/>
              </a:srgbClr>
            </a:outerShdw>
          </a:effectLst>
        </p:spPr>
      </p:pic>
      <p:sp>
        <p:nvSpPr>
          <p:cNvPr id="4" name="Прямоугольник 3">
            <a:extLst>
              <a:ext uri="{FF2B5EF4-FFF2-40B4-BE49-F238E27FC236}">
                <a16:creationId xmlns:a16="http://schemas.microsoft.com/office/drawing/2014/main" id="{36A38749-000F-478B-939B-7FC5113A18EA}"/>
              </a:ext>
            </a:extLst>
          </p:cNvPr>
          <p:cNvSpPr/>
          <p:nvPr/>
        </p:nvSpPr>
        <p:spPr>
          <a:xfrm>
            <a:off x="7026234" y="2805256"/>
            <a:ext cx="4267200" cy="3693319"/>
          </a:xfrm>
          <a:prstGeom prst="rect">
            <a:avLst/>
          </a:prstGeom>
        </p:spPr>
        <p:txBody>
          <a:bodyPr wrap="square">
            <a:spAutoFit/>
          </a:bodyPr>
          <a:lstStyle/>
          <a:p>
            <a:r>
              <a:rPr lang="kk-KZ" dirty="0">
                <a:latin typeface="Times New Roman" panose="02020603050405020304" pitchFamily="18" charset="0"/>
                <a:ea typeface="Calibri" panose="020F0502020204030204" pitchFamily="34" charset="0"/>
              </a:rPr>
              <a:t>Этот животноводческий комплекс был построен в десятке километров от с. Сверловка в селе Аксай. На ферме выстроены просторные загоны для выращивания молодняка, пробурили скважины и построили дом для животноводов. Для освещения животноводческого комплекса, работы скважин необходима электроэнергия, поэтому было принято решение о строительстве солнечных панелей и двух ветрогенераторов для обеспечения бесперебойной подачи электроэнергии</a:t>
            </a:r>
            <a:endParaRPr lang="ru-RU" dirty="0"/>
          </a:p>
        </p:txBody>
      </p:sp>
    </p:spTree>
    <p:extLst>
      <p:ext uri="{BB962C8B-B14F-4D97-AF65-F5344CB8AC3E}">
        <p14:creationId xmlns:p14="http://schemas.microsoft.com/office/powerpoint/2010/main" val="635895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44D1CB1-51A7-454E-BB37-7816504E0F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1509" y="431693"/>
            <a:ext cx="4405499" cy="5632311"/>
          </a:xfrm>
          <a:prstGeom prst="rect">
            <a:avLst/>
          </a:prstGeom>
          <a:ln>
            <a:noFill/>
          </a:ln>
          <a:effectLst>
            <a:outerShdw blurRad="292100" dist="139700" dir="2700000" algn="tl" rotWithShape="0">
              <a:srgbClr val="333333">
                <a:alpha val="65000"/>
              </a:srgbClr>
            </a:outerShdw>
          </a:effectLst>
        </p:spPr>
      </p:pic>
      <p:sp>
        <p:nvSpPr>
          <p:cNvPr id="3" name="Прямоугольник 2">
            <a:extLst>
              <a:ext uri="{FF2B5EF4-FFF2-40B4-BE49-F238E27FC236}">
                <a16:creationId xmlns:a16="http://schemas.microsoft.com/office/drawing/2014/main" id="{910A3D0D-618F-4F7F-834E-FE8E6F8108CE}"/>
              </a:ext>
            </a:extLst>
          </p:cNvPr>
          <p:cNvSpPr/>
          <p:nvPr/>
        </p:nvSpPr>
        <p:spPr>
          <a:xfrm>
            <a:off x="5482442" y="431693"/>
            <a:ext cx="6096000" cy="5632311"/>
          </a:xfrm>
          <a:prstGeom prst="rect">
            <a:avLst/>
          </a:prstGeom>
        </p:spPr>
        <p:txBody>
          <a:bodyPr>
            <a:spAutoFit/>
          </a:bodyPr>
          <a:lstStyle/>
          <a:p>
            <a:pPr marL="90170"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Вместе с учителем мы осмотрели специальное помещение, в котором располагались конденсаторы для накопления электроэнергии, инверторы, конверторы и контроллеры зарядов. Таких ветрогенераторов на территории животноводческого хозяйства всего два. Работают они попеременно. Следует отметить, что ветрогенераторы не требуют постоянного обслуживания. К тому же, производство электроэнергии таким способом намного дешевле и позволяет беречь недра нашей земли. Такие устройства безопасны для окружающей среды и очень экологичны.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kk-KZ" dirty="0">
                <a:latin typeface="Times New Roman" panose="02020603050405020304" pitchFamily="18" charset="0"/>
                <a:ea typeface="Calibri" panose="020F0502020204030204" pitchFamily="34" charset="0"/>
              </a:rPr>
              <a:t>Но конечно же, как и у любых таких устройств, есть и минусы использования ветрогенераторов. Во-первых: это шум, поэтому располагать их нужно вдали от жилых домов, как и сделано это на животноводческом комплексе фирмы «Колос». Кроме того, такие установки создают помехи для радио- и телеприборов и других видов связи. Еще один минус – ветрогенераторы могут навредить летящим птицам, поэтому возводить их нужно там, где нет их миграции и гнездования</a:t>
            </a:r>
            <a:endParaRPr lang="ru-RU" dirty="0"/>
          </a:p>
        </p:txBody>
      </p:sp>
    </p:spTree>
    <p:extLst>
      <p:ext uri="{BB962C8B-B14F-4D97-AF65-F5344CB8AC3E}">
        <p14:creationId xmlns:p14="http://schemas.microsoft.com/office/powerpoint/2010/main" val="228174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8BBF755-9517-4357-A515-A8FF3F383F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1234" y="104996"/>
            <a:ext cx="4500750" cy="2977900"/>
          </a:xfrm>
          <a:prstGeom prst="rect">
            <a:avLst/>
          </a:prstGeom>
          <a:ln>
            <a:noFill/>
          </a:ln>
          <a:effectLst>
            <a:outerShdw blurRad="292100" dist="139700" dir="2700000" algn="tl" rotWithShape="0">
              <a:srgbClr val="333333">
                <a:alpha val="65000"/>
              </a:srgbClr>
            </a:outerShdw>
          </a:effectLst>
        </p:spPr>
      </p:pic>
      <p:sp>
        <p:nvSpPr>
          <p:cNvPr id="3" name="Прямоугольник 2">
            <a:extLst>
              <a:ext uri="{FF2B5EF4-FFF2-40B4-BE49-F238E27FC236}">
                <a16:creationId xmlns:a16="http://schemas.microsoft.com/office/drawing/2014/main" id="{BBC5A389-B295-46CA-B53C-40B8A4EF5264}"/>
              </a:ext>
            </a:extLst>
          </p:cNvPr>
          <p:cNvSpPr/>
          <p:nvPr/>
        </p:nvSpPr>
        <p:spPr>
          <a:xfrm>
            <a:off x="5129643" y="195529"/>
            <a:ext cx="6751123" cy="2031325"/>
          </a:xfrm>
          <a:prstGeom prst="rect">
            <a:avLst/>
          </a:prstGeom>
        </p:spPr>
        <p:txBody>
          <a:bodyPr wrap="square">
            <a:spAutoFit/>
          </a:bodyPr>
          <a:lstStyle/>
          <a:p>
            <a:r>
              <a:rPr lang="kk-KZ" dirty="0">
                <a:latin typeface="Times New Roman" panose="02020603050405020304" pitchFamily="18" charset="0"/>
                <a:ea typeface="Calibri" panose="020F0502020204030204" pitchFamily="34" charset="0"/>
              </a:rPr>
              <a:t>На данном примере показано, что ветрогенераторы используют вместе с солнечными батареями – и это конечно огромный плюс, так как оба изобретения экологически чисты и приносят экономическую прибыль предприятию, так как экономит финансовые средства, расходующиеся на обслуживание проводов обычной электросети и траты на оплату счетов за электроэнергию КЭЦ.</a:t>
            </a:r>
            <a:endParaRPr lang="ru-RU" dirty="0"/>
          </a:p>
        </p:txBody>
      </p:sp>
      <p:sp>
        <p:nvSpPr>
          <p:cNvPr id="4" name="Прямоугольник 3">
            <a:extLst>
              <a:ext uri="{FF2B5EF4-FFF2-40B4-BE49-F238E27FC236}">
                <a16:creationId xmlns:a16="http://schemas.microsoft.com/office/drawing/2014/main" id="{92EEFAF4-E41A-413A-943E-7ECEE6ED9B1E}"/>
              </a:ext>
            </a:extLst>
          </p:cNvPr>
          <p:cNvSpPr/>
          <p:nvPr/>
        </p:nvSpPr>
        <p:spPr>
          <a:xfrm>
            <a:off x="5129642" y="2414696"/>
            <a:ext cx="6751123" cy="646331"/>
          </a:xfrm>
          <a:prstGeom prst="rect">
            <a:avLst/>
          </a:prstGeom>
        </p:spPr>
        <p:txBody>
          <a:bodyPr wrap="square">
            <a:spAutoFit/>
          </a:bodyPr>
          <a:lstStyle/>
          <a:p>
            <a:r>
              <a:rPr lang="kk-KZ" dirty="0">
                <a:latin typeface="Times New Roman" panose="02020603050405020304" pitchFamily="18" charset="0"/>
                <a:ea typeface="Calibri" panose="020F0502020204030204" pitchFamily="34" charset="0"/>
              </a:rPr>
              <a:t>Также мы рассмотрели вместе с преподавателем, устройство солнечных батарей:</a:t>
            </a:r>
            <a:endParaRPr lang="ru-RU" dirty="0"/>
          </a:p>
        </p:txBody>
      </p:sp>
      <p:pic>
        <p:nvPicPr>
          <p:cNvPr id="5" name="Рисунок 4">
            <a:extLst>
              <a:ext uri="{FF2B5EF4-FFF2-40B4-BE49-F238E27FC236}">
                <a16:creationId xmlns:a16="http://schemas.microsoft.com/office/drawing/2014/main" id="{CB820261-0B09-4211-82DC-CFEC8550902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0354" y="3159909"/>
            <a:ext cx="3025775" cy="2028190"/>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D90363FE-791B-4A5A-BCBA-4A505639E3B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32393" y="3195021"/>
            <a:ext cx="3195922" cy="2039764"/>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9F6BFF70-0066-4D00-86D1-944897D74EC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018317" y="3230646"/>
            <a:ext cx="1959433" cy="2028191"/>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9775A61B-8CD1-481B-B591-E885539AC8D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55876" y="3226215"/>
            <a:ext cx="2885704" cy="3542719"/>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302A9C4C-5F0C-4AED-BE05-5113BFB4AC5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20354" y="5370517"/>
            <a:ext cx="2128496" cy="1398417"/>
          </a:xfrm>
          <a:prstGeom prst="rect">
            <a:avLst/>
          </a:prstGeom>
          <a:ln>
            <a:no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id="{945B2FB0-9B0B-443D-B829-97C5722E16E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561609" y="5354587"/>
            <a:ext cx="2022331" cy="1398417"/>
          </a:xfrm>
          <a:prstGeom prst="rect">
            <a:avLst/>
          </a:prstGeom>
          <a:ln>
            <a:noFill/>
          </a:ln>
          <a:effectLst>
            <a:outerShdw blurRad="292100" dist="139700" dir="2700000" algn="tl" rotWithShape="0">
              <a:srgbClr val="333333">
                <a:alpha val="65000"/>
              </a:srgbClr>
            </a:outerShdw>
          </a:effectLst>
        </p:spPr>
      </p:pic>
      <p:pic>
        <p:nvPicPr>
          <p:cNvPr id="11" name="Рисунок 10">
            <a:extLst>
              <a:ext uri="{FF2B5EF4-FFF2-40B4-BE49-F238E27FC236}">
                <a16:creationId xmlns:a16="http://schemas.microsoft.com/office/drawing/2014/main" id="{CFEBD815-0AAD-4D21-889B-A9E355C3210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762066" y="5354587"/>
            <a:ext cx="2022331" cy="1398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349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140F0AA-81C0-4DC4-BF88-E02EB5896EEC}"/>
              </a:ext>
            </a:extLst>
          </p:cNvPr>
          <p:cNvPicPr/>
          <p:nvPr/>
        </p:nvPicPr>
        <p:blipFill>
          <a:blip r:embed="rId2">
            <a:extLst>
              <a:ext uri="{28A0092B-C50C-407E-A947-70E740481C1C}">
                <a14:useLocalDpi xmlns:a14="http://schemas.microsoft.com/office/drawing/2010/main" val="0"/>
              </a:ext>
            </a:extLst>
          </a:blip>
          <a:stretch>
            <a:fillRect/>
          </a:stretch>
        </p:blipFill>
        <p:spPr>
          <a:xfrm>
            <a:off x="423552" y="771895"/>
            <a:ext cx="6012873" cy="5094513"/>
          </a:xfrm>
          <a:prstGeom prst="rect">
            <a:avLst/>
          </a:prstGeom>
          <a:ln>
            <a:noFill/>
          </a:ln>
          <a:effectLst>
            <a:outerShdw blurRad="292100" dist="139700" dir="2700000" algn="tl" rotWithShape="0">
              <a:srgbClr val="333333">
                <a:alpha val="65000"/>
              </a:srgbClr>
            </a:outerShdw>
          </a:effectLst>
        </p:spPr>
      </p:pic>
      <p:sp>
        <p:nvSpPr>
          <p:cNvPr id="4" name="Прямоугольник 3">
            <a:extLst>
              <a:ext uri="{FF2B5EF4-FFF2-40B4-BE49-F238E27FC236}">
                <a16:creationId xmlns:a16="http://schemas.microsoft.com/office/drawing/2014/main" id="{A8DE4533-5AC7-4ABD-A1ED-CF2F8F33A98A}"/>
              </a:ext>
            </a:extLst>
          </p:cNvPr>
          <p:cNvSpPr/>
          <p:nvPr/>
        </p:nvSpPr>
        <p:spPr>
          <a:xfrm>
            <a:off x="6923314" y="819395"/>
            <a:ext cx="4667003" cy="4801314"/>
          </a:xfrm>
          <a:prstGeom prst="rect">
            <a:avLst/>
          </a:prstGeom>
        </p:spPr>
        <p:txBody>
          <a:bodyPr wrap="square">
            <a:spAutoFit/>
          </a:bodyPr>
          <a:lstStyle/>
          <a:p>
            <a:pPr marL="90170"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На уроках информатики я создал 3</a:t>
            </a: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ru-RU" dirty="0">
                <a:latin typeface="Times New Roman" panose="02020603050405020304" pitchFamily="18" charset="0"/>
                <a:ea typeface="Calibri" panose="020F0502020204030204" pitchFamily="34" charset="0"/>
                <a:cs typeface="Times New Roman" panose="02020603050405020304" pitchFamily="18" charset="0"/>
              </a:rPr>
              <a:t> модель ветрогенератора, учитывая особенности построения рабочей модели устройства. Т.е. правильное расположение лопастей ветрогенератора, учитывая изменение угла атаки ветра и трансмиссию.</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Модель в программе </a:t>
            </a:r>
            <a:r>
              <a:rPr lang="en-US" dirty="0">
                <a:latin typeface="Times New Roman" panose="02020603050405020304" pitchFamily="18" charset="0"/>
                <a:ea typeface="Calibri" panose="020F0502020204030204" pitchFamily="34" charset="0"/>
              </a:rPr>
              <a:t>Autodesk</a:t>
            </a:r>
            <a:r>
              <a:rPr lang="ru-RU" dirty="0">
                <a:latin typeface="Times New Roman" panose="02020603050405020304" pitchFamily="18" charset="0"/>
                <a:ea typeface="Calibri" panose="020F0502020204030204" pitchFamily="34" charset="0"/>
              </a:rPr>
              <a:t> 3</a:t>
            </a:r>
            <a:r>
              <a:rPr lang="en-US" dirty="0">
                <a:latin typeface="Times New Roman" panose="02020603050405020304" pitchFamily="18" charset="0"/>
                <a:ea typeface="Calibri" panose="020F0502020204030204" pitchFamily="34" charset="0"/>
              </a:rPr>
              <a:t>ds Max</a:t>
            </a:r>
            <a:r>
              <a:rPr lang="ru-RU" dirty="0">
                <a:latin typeface="Times New Roman" panose="02020603050405020304" pitchFamily="18" charset="0"/>
                <a:ea typeface="Calibri" panose="020F0502020204030204" pitchFamily="34" charset="0"/>
              </a:rPr>
              <a:t>, я создавал несколько недель. И сейчас представляю вам результат нашей деятельности. Это скриншот моей модели ветрогенератора.  Модель была создана для изучения теоретических аспектов использования ветрогенераторов, в частности нам было интересно влияет ли площадь и изменение угла атаки лопастей ветрогенератора на мощность (выходное напряжение) установки</a:t>
            </a:r>
            <a:endParaRPr lang="ru-RU" dirty="0"/>
          </a:p>
        </p:txBody>
      </p:sp>
    </p:spTree>
    <p:extLst>
      <p:ext uri="{BB962C8B-B14F-4D97-AF65-F5344CB8AC3E}">
        <p14:creationId xmlns:p14="http://schemas.microsoft.com/office/powerpoint/2010/main" val="724849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0AC9AC1-2536-4A11-A674-29DC988E1AF9}"/>
              </a:ext>
            </a:extLst>
          </p:cNvPr>
          <p:cNvSpPr/>
          <p:nvPr/>
        </p:nvSpPr>
        <p:spPr>
          <a:xfrm>
            <a:off x="304799" y="276055"/>
            <a:ext cx="11606151" cy="1200329"/>
          </a:xfrm>
          <a:prstGeom prst="rect">
            <a:avLst/>
          </a:prstGeom>
        </p:spPr>
        <p:txBody>
          <a:bodyPr wrap="square">
            <a:spAutoFit/>
          </a:bodyPr>
          <a:lstStyle/>
          <a:p>
            <a:pPr marL="90170" indent="449580"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 занятиях по робототехнике мы с учителем создали действующую модель ветрогенератора. Такой ветрогенератор, может вырабатывать электрическую энергию, это видно по отклонению стрелки измерительного прибора. Для создания модели я использовал конструктор «Умный дом». Здесь я исследовал зависимость мощности (выходного напряжения) от скорости ветра, площади и угла атаки лопастей ветрогенератора.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7C1C04F-649F-4831-8A3A-AD8BA509A6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775" y="1767296"/>
            <a:ext cx="5628100" cy="4170366"/>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0178A2DD-39C5-416E-9035-6BAACA3246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91126" y="1767296"/>
            <a:ext cx="5619824" cy="4170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3343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D2616FE-FF00-435F-8B17-CA34A361E590}"/>
              </a:ext>
            </a:extLst>
          </p:cNvPr>
          <p:cNvSpPr/>
          <p:nvPr/>
        </p:nvSpPr>
        <p:spPr>
          <a:xfrm>
            <a:off x="269174" y="192926"/>
            <a:ext cx="11582400" cy="1069395"/>
          </a:xfrm>
          <a:prstGeom prst="rect">
            <a:avLst/>
          </a:prstGeom>
        </p:spPr>
        <p:txBody>
          <a:bodyPr wrap="square">
            <a:spAutoFit/>
          </a:bodyPr>
          <a:lstStyle/>
          <a:p>
            <a:pPr marL="90170" algn="ct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Экспериментальная часть</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Посмотреть, как изменяется мощность, в зависимости от скорости ветра при разной площади лопастей ветрогенератора. Установить закономерность.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Диаграмма 2">
            <a:extLst>
              <a:ext uri="{FF2B5EF4-FFF2-40B4-BE49-F238E27FC236}">
                <a16:creationId xmlns:a16="http://schemas.microsoft.com/office/drawing/2014/main" id="{D309C70D-7FCE-4FE4-9FAF-BD0D0D5AEE69}"/>
              </a:ext>
            </a:extLst>
          </p:cNvPr>
          <p:cNvGraphicFramePr/>
          <p:nvPr>
            <p:extLst>
              <p:ext uri="{D42A27DB-BD31-4B8C-83A1-F6EECF244321}">
                <p14:modId xmlns:p14="http://schemas.microsoft.com/office/powerpoint/2010/main" val="650577776"/>
              </p:ext>
            </p:extLst>
          </p:nvPr>
        </p:nvGraphicFramePr>
        <p:xfrm>
          <a:off x="2076202" y="1392382"/>
          <a:ext cx="7768441" cy="386838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a:extLst>
              <a:ext uri="{FF2B5EF4-FFF2-40B4-BE49-F238E27FC236}">
                <a16:creationId xmlns:a16="http://schemas.microsoft.com/office/drawing/2014/main" id="{97E570E2-E724-4664-9E82-8ED4963F80AA}"/>
              </a:ext>
            </a:extLst>
          </p:cNvPr>
          <p:cNvSpPr/>
          <p:nvPr/>
        </p:nvSpPr>
        <p:spPr>
          <a:xfrm>
            <a:off x="1041070" y="5592710"/>
            <a:ext cx="10038608" cy="646331"/>
          </a:xfrm>
          <a:prstGeom prst="rect">
            <a:avLst/>
          </a:prstGeom>
        </p:spPr>
        <p:txBody>
          <a:bodyPr wrap="square">
            <a:spAutoFit/>
          </a:bodyPr>
          <a:lstStyle/>
          <a:p>
            <a:r>
              <a:rPr lang="kk-KZ" b="1" dirty="0">
                <a:latin typeface="Times New Roman" panose="02020603050405020304" pitchFamily="18" charset="0"/>
                <a:ea typeface="Calibri" panose="020F0502020204030204" pitchFamily="34" charset="0"/>
              </a:rPr>
              <a:t>Вывод</a:t>
            </a:r>
            <a:r>
              <a:rPr lang="kk-KZ" dirty="0">
                <a:latin typeface="Times New Roman" panose="02020603050405020304" pitchFamily="18" charset="0"/>
                <a:ea typeface="Calibri" panose="020F0502020204030204" pitchFamily="34" charset="0"/>
              </a:rPr>
              <a:t>: для увеличения мощности (выходного напряжения) генератора необходимо увеличивать площадь лопастей ветрогенератора. Этого можно добиться используя разные винты.</a:t>
            </a:r>
            <a:endParaRPr lang="ru-RU" dirty="0"/>
          </a:p>
        </p:txBody>
      </p:sp>
    </p:spTree>
    <p:extLst>
      <p:ext uri="{BB962C8B-B14F-4D97-AF65-F5344CB8AC3E}">
        <p14:creationId xmlns:p14="http://schemas.microsoft.com/office/powerpoint/2010/main" val="3256888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27B202-D4EE-452B-8715-3CD5374F0494}"/>
              </a:ext>
            </a:extLst>
          </p:cNvPr>
          <p:cNvSpPr/>
          <p:nvPr/>
        </p:nvSpPr>
        <p:spPr>
          <a:xfrm>
            <a:off x="916379" y="202399"/>
            <a:ext cx="10359242" cy="670440"/>
          </a:xfrm>
          <a:prstGeom prst="rect">
            <a:avLst/>
          </a:prstGeom>
        </p:spPr>
        <p:txBody>
          <a:bodyPr wrap="square">
            <a:spAutoFit/>
          </a:bodyPr>
          <a:lstStyle/>
          <a:p>
            <a:pPr lvl="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2. Изучить, как изменяется мощность от скорости ветра с изменяемым углом атаки лопастей ветрогенератора. Установить закономерность.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5267C3F7-7E19-4B41-948F-86FDD6FCF71C}"/>
              </a:ext>
            </a:extLst>
          </p:cNvPr>
          <p:cNvPicPr/>
          <p:nvPr/>
        </p:nvPicPr>
        <p:blipFill>
          <a:blip r:embed="rId2">
            <a:extLst>
              <a:ext uri="{28A0092B-C50C-407E-A947-70E740481C1C}">
                <a14:useLocalDpi xmlns:a14="http://schemas.microsoft.com/office/drawing/2010/main" val="0"/>
              </a:ext>
            </a:extLst>
          </a:blip>
          <a:stretch>
            <a:fillRect/>
          </a:stretch>
        </p:blipFill>
        <p:spPr>
          <a:xfrm>
            <a:off x="1599148" y="955966"/>
            <a:ext cx="8471127" cy="3841665"/>
          </a:xfrm>
          <a:prstGeom prst="rect">
            <a:avLst/>
          </a:prstGeom>
        </p:spPr>
      </p:pic>
      <p:sp>
        <p:nvSpPr>
          <p:cNvPr id="4" name="Прямоугольник 3">
            <a:extLst>
              <a:ext uri="{FF2B5EF4-FFF2-40B4-BE49-F238E27FC236}">
                <a16:creationId xmlns:a16="http://schemas.microsoft.com/office/drawing/2014/main" id="{1FD648A4-8AB0-4F7C-8894-23750CEE3200}"/>
              </a:ext>
            </a:extLst>
          </p:cNvPr>
          <p:cNvSpPr/>
          <p:nvPr/>
        </p:nvSpPr>
        <p:spPr>
          <a:xfrm>
            <a:off x="1599148" y="5231594"/>
            <a:ext cx="8910452" cy="670440"/>
          </a:xfrm>
          <a:prstGeom prst="rect">
            <a:avLst/>
          </a:prstGeom>
        </p:spPr>
        <p:txBody>
          <a:bodyPr wrap="square">
            <a:spAutoFit/>
          </a:bodyPr>
          <a:lstStyle/>
          <a:p>
            <a:pPr marL="90170">
              <a:lnSpc>
                <a:spcPct val="107000"/>
              </a:lnSpc>
              <a:spcAft>
                <a:spcPts val="800"/>
              </a:spcAft>
            </a:pPr>
            <a:r>
              <a:rPr lang="kk-KZ" b="1" dirty="0">
                <a:latin typeface="Times New Roman" panose="02020603050405020304" pitchFamily="18" charset="0"/>
                <a:ea typeface="Calibri" panose="020F0502020204030204" pitchFamily="34" charset="0"/>
                <a:cs typeface="Times New Roman" panose="02020603050405020304" pitchFamily="18" charset="0"/>
              </a:rPr>
              <a:t>Вывод</a:t>
            </a:r>
            <a:r>
              <a:rPr lang="kk-KZ" dirty="0">
                <a:latin typeface="Times New Roman" panose="02020603050405020304" pitchFamily="18" charset="0"/>
                <a:ea typeface="Calibri" panose="020F0502020204030204" pitchFamily="34" charset="0"/>
                <a:cs typeface="Times New Roman" panose="02020603050405020304" pitchFamily="18" charset="0"/>
              </a:rPr>
              <a:t>: для увеличения мощности генератора, необходимо увеличить угол атаки лопастей ветрогенератора.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649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7DFE8A-EBC3-48EF-B22E-E494C4AF6B80}"/>
              </a:ext>
            </a:extLst>
          </p:cNvPr>
          <p:cNvSpPr/>
          <p:nvPr/>
        </p:nvSpPr>
        <p:spPr>
          <a:xfrm>
            <a:off x="1399309" y="1385692"/>
            <a:ext cx="9393381" cy="3769622"/>
          </a:xfrm>
          <a:prstGeom prst="rect">
            <a:avLst/>
          </a:prstGeom>
        </p:spPr>
        <p:txBody>
          <a:bodyPr wrap="square">
            <a:spAutoFit/>
          </a:bodyPr>
          <a:lstStyle/>
          <a:p>
            <a:pPr marL="90170" algn="ct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Заключение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В результате проведенной работы, я выяснил, что внедрение альтернативных способов получения электроэнергии, в частности ветрогенераторов, экономически и экологически выгодно и оправдано. Я сумел создать 3</a:t>
            </a: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ru-RU" dirty="0">
                <a:latin typeface="Times New Roman" panose="02020603050405020304" pitchFamily="18" charset="0"/>
                <a:ea typeface="Calibri" panose="020F0502020204030204" pitchFamily="34" charset="0"/>
                <a:cs typeface="Times New Roman" panose="02020603050405020304" pitchFamily="18" charset="0"/>
              </a:rPr>
              <a:t> модель ветрогенератора и с ее помощью изучить некоторые свойства использования генератора. Также в экспериментальной части я доказал зависимость мощности ветрогенератора от скорости ветра, при изменении площади и угла атаки лопастей. Также я установил, что подобные установки можно использовать в сельском хозяйстве и они приносят ощутимую пользу при экономии финансовых средств на обслуживание и оплату обычной электросети. Кроме того, ветрогенераторы экологически чисты и не загрязняют атмосферу, а значит не приносят вреда нашей планете. Совместное использование ветрогенераторов и солнечных батарей обеспечивает бесперебойное питание электроэнергией любого сельскохозяйственного объекта.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89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CFCD644-EAE3-45FD-9476-1631FC490876}"/>
              </a:ext>
            </a:extLst>
          </p:cNvPr>
          <p:cNvSpPr/>
          <p:nvPr/>
        </p:nvSpPr>
        <p:spPr>
          <a:xfrm>
            <a:off x="1482436" y="1551427"/>
            <a:ext cx="9227127" cy="3473259"/>
          </a:xfrm>
          <a:prstGeom prst="rect">
            <a:avLst/>
          </a:prstGeom>
        </p:spPr>
        <p:txBody>
          <a:bodyPr wrap="square">
            <a:spAutoFit/>
          </a:bodyPr>
          <a:lstStyle/>
          <a:p>
            <a:pPr marL="90170" algn="ct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Conclusion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35941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As a result of the work done, I found out that the introduction of alternative methods of generating electricity, in particular wind generators, is economically and environmentally beneficial and justified. I was able to create a 3D model of a wind turbine and, with its help, study some of the properties of using the generator. Also in the experimental part, I proved the dependence of the power of the wind generator on the wind speed, when changing the area and angle of attack of the blades. I also found that such installations can be used in agriculture and they bring tangible benefits while saving financial resources for maintenance and payment of a conventional power grid. In addition, wind turbines are environmentally friendly and do not pollute the atmosphere, which means they do not harm our planet. The combined use of wind generators and solar panels provides uninterrupted power supply to any agricultural facility.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853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5EE44D6-2DBF-4C38-8FD9-1BB601C5D72B}"/>
              </a:ext>
            </a:extLst>
          </p:cNvPr>
          <p:cNvSpPr/>
          <p:nvPr/>
        </p:nvSpPr>
        <p:spPr>
          <a:xfrm>
            <a:off x="451262" y="410964"/>
            <a:ext cx="10604665" cy="5355312"/>
          </a:xfrm>
          <a:prstGeom prst="rect">
            <a:avLst/>
          </a:prstGeom>
        </p:spPr>
        <p:txBody>
          <a:bodyPr wrap="square">
            <a:spAutoFit/>
          </a:bodyPr>
          <a:lstStyle/>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study: to study the generation of electricity by wind; to study the device and create a working model of a wind generator.</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Hypothesis: the wind generator model is capable of generating a voltage that can be used for household needs.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Investigation phase: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89535">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study of theoretical material on the design of a wind generator, the theory of electricity and its application in the device of a generator;</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89535">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trip to </a:t>
            </a:r>
            <a:r>
              <a:rPr lang="en-US" dirty="0" err="1">
                <a:latin typeface="Times New Roman" panose="02020603050405020304" pitchFamily="18" charset="0"/>
                <a:ea typeface="Calibri" panose="020F0502020204030204" pitchFamily="34" charset="0"/>
                <a:cs typeface="Times New Roman" panose="02020603050405020304" pitchFamily="18" charset="0"/>
              </a:rPr>
              <a:t>Sverdlovka</a:t>
            </a:r>
            <a:r>
              <a:rPr lang="en-US" dirty="0">
                <a:latin typeface="Times New Roman" panose="02020603050405020304" pitchFamily="18" charset="0"/>
                <a:ea typeface="Calibri" panose="020F0502020204030204" pitchFamily="34" charset="0"/>
                <a:cs typeface="Times New Roman" panose="02020603050405020304" pitchFamily="18" charset="0"/>
              </a:rPr>
              <a:t> village </a:t>
            </a:r>
            <a:r>
              <a:rPr lang="en-US" dirty="0" err="1">
                <a:latin typeface="Times New Roman" panose="02020603050405020304" pitchFamily="18" charset="0"/>
                <a:ea typeface="Calibri" panose="020F0502020204030204" pitchFamily="34" charset="0"/>
                <a:cs typeface="Times New Roman" panose="02020603050405020304" pitchFamily="18" charset="0"/>
              </a:rPr>
              <a:t>Denisovska</a:t>
            </a:r>
            <a:r>
              <a:rPr lang="en-US" dirty="0">
                <a:latin typeface="Times New Roman" panose="02020603050405020304" pitchFamily="18" charset="0"/>
                <a:ea typeface="Calibri" panose="020F0502020204030204" pitchFamily="34" charset="0"/>
                <a:cs typeface="Times New Roman" panose="02020603050405020304" pitchFamily="18" charset="0"/>
              </a:rPr>
              <a:t> district to view how wind generators are used in agriculture;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creating a 3D model of a wind generator in the Autodesk 3ds Max program;</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89535">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creating a working model of a wind generator using robotics tools and recording the results of the wind generator operation, studying the values on which the power of the wind generator depends.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Research methods: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Observation;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Collection and analysis of theoretical material;</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Creating a computer model of a wind generator;</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Conducting an experiment to create a working model of a wind generator and measuring the power (output voltage) generated by a wind generator.</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64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041B4A3-57E9-41A7-BD18-AFBA2A645D23}"/>
              </a:ext>
            </a:extLst>
          </p:cNvPr>
          <p:cNvSpPr/>
          <p:nvPr/>
        </p:nvSpPr>
        <p:spPr>
          <a:xfrm>
            <a:off x="1397330" y="1090936"/>
            <a:ext cx="8696696" cy="4284763"/>
          </a:xfrm>
          <a:prstGeom prst="rect">
            <a:avLst/>
          </a:prstGeom>
        </p:spPr>
        <p:txBody>
          <a:bodyPr wrap="square">
            <a:spAutoFit/>
          </a:bodyPr>
          <a:lstStyle/>
          <a:p>
            <a:pPr marL="90170" algn="ct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Литература и другие информационные источники: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gn="ct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u-RU" dirty="0">
                <a:latin typeface="Times New Roman" panose="02020603050405020304" pitchFamily="18" charset="0"/>
                <a:ea typeface="Calibri" panose="020F0502020204030204" pitchFamily="34" charset="0"/>
                <a:cs typeface="Times New Roman" panose="02020603050405020304" pitchFamily="18" charset="0"/>
              </a:rPr>
              <a:t>Учебник «Физика» 8 класс Б.М. Дуйсембаев, Г.З. Байжасарова, А.А. Медетбекова. Алматы: Мектеп, 2016</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2)  Элементарный учебник физики Том </a:t>
            </a:r>
            <a:r>
              <a:rPr lang="en-US" dirty="0">
                <a:latin typeface="Times New Roman" panose="02020603050405020304" pitchFamily="18" charset="0"/>
                <a:ea typeface="Calibri" panose="020F0502020204030204" pitchFamily="34" charset="0"/>
                <a:cs typeface="Times New Roman" panose="02020603050405020304" pitchFamily="18" charset="0"/>
              </a:rPr>
              <a:t>II</a:t>
            </a:r>
            <a:r>
              <a:rPr lang="ru-RU" dirty="0">
                <a:latin typeface="Times New Roman" panose="02020603050405020304" pitchFamily="18" charset="0"/>
                <a:ea typeface="Calibri" panose="020F0502020204030204" pitchFamily="34" charset="0"/>
                <a:cs typeface="Times New Roman" panose="02020603050405020304" pitchFamily="18" charset="0"/>
              </a:rPr>
              <a:t> Г.С. Ландсберг Москва 1995 АОЗТ «Шрайк»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3)  </a:t>
            </a:r>
            <a:r>
              <a:rPr lang="en-US" dirty="0">
                <a:latin typeface="Times New Roman" panose="02020603050405020304" pitchFamily="18" charset="0"/>
                <a:ea typeface="Calibri" panose="020F0502020204030204" pitchFamily="34" charset="0"/>
                <a:cs typeface="Times New Roman" panose="02020603050405020304" pitchFamily="18" charset="0"/>
              </a:rPr>
              <a:t>pves</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kz  </a:t>
            </a:r>
            <a:r>
              <a:rPr lang="ru-RU" dirty="0">
                <a:latin typeface="Times New Roman" panose="02020603050405020304" pitchFamily="18" charset="0"/>
                <a:ea typeface="Calibri" panose="020F0502020204030204" pitchFamily="34" charset="0"/>
                <a:cs typeface="Times New Roman" panose="02020603050405020304" pitchFamily="18" charset="0"/>
              </a:rPr>
              <a:t>Зеленая энергетика Казахстана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4)  </a:t>
            </a:r>
            <a:r>
              <a:rPr lang="en-US" dirty="0">
                <a:latin typeface="Times New Roman" panose="02020603050405020304" pitchFamily="18" charset="0"/>
                <a:ea typeface="Calibri" panose="020F0502020204030204" pitchFamily="34" charset="0"/>
                <a:cs typeface="Times New Roman" panose="02020603050405020304" pitchFamily="18" charset="0"/>
              </a:rPr>
              <a:t>ru.m.wikipedia.org</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5)  </a:t>
            </a:r>
            <a:r>
              <a:rPr lang="en-US" dirty="0">
                <a:latin typeface="Times New Roman" panose="02020603050405020304" pitchFamily="18" charset="0"/>
                <a:ea typeface="Calibri" panose="020F0502020204030204" pitchFamily="34" charset="0"/>
                <a:cs typeface="Times New Roman" panose="02020603050405020304" pitchFamily="18" charset="0"/>
              </a:rPr>
              <a:t>agroinfo.kz</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6997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D98C71A-5C3E-411B-A915-3454E3D45D19}"/>
              </a:ext>
            </a:extLst>
          </p:cNvPr>
          <p:cNvSpPr/>
          <p:nvPr/>
        </p:nvSpPr>
        <p:spPr>
          <a:xfrm>
            <a:off x="473033" y="296215"/>
            <a:ext cx="11245933" cy="3970318"/>
          </a:xfrm>
          <a:prstGeom prst="rect">
            <a:avLst/>
          </a:prstGeom>
        </p:spPr>
        <p:txBody>
          <a:bodyPr wrap="square">
            <a:spAutoFit/>
          </a:bodyPr>
          <a:lstStyle/>
          <a:p>
            <a:pPr marL="90170">
              <a:spcAft>
                <a:spcPts val="0"/>
              </a:spcAft>
              <a:tabLst>
                <a:tab pos="45021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Цель исследования: исследовать получение электроэнергии с помощью ветра; изучить устройство и создать рабочую модель ветрогенератора.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44958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Гипотеза: модель ветрогенератора способна вырабатывать напряжение, которое можно использовать в бытовых нуждах.</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44958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44958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Этапы исследования: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изучение теоретического материала по устройству ветрогенератора, теории электричества и ее применении в устройстве генератора;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поездка в с. </a:t>
            </a:r>
            <a:r>
              <a:rPr lang="ru-RU" dirty="0" err="1">
                <a:latin typeface="Times New Roman" panose="02020603050405020304" pitchFamily="18" charset="0"/>
                <a:ea typeface="Calibri" panose="020F0502020204030204" pitchFamily="34" charset="0"/>
                <a:cs typeface="Times New Roman" panose="02020603050405020304" pitchFamily="18" charset="0"/>
              </a:rPr>
              <a:t>Свердловка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Денисовского</a:t>
            </a:r>
            <a:r>
              <a:rPr lang="ru-RU" dirty="0">
                <a:latin typeface="Times New Roman" panose="02020603050405020304" pitchFamily="18" charset="0"/>
                <a:ea typeface="Calibri" panose="020F0502020204030204" pitchFamily="34" charset="0"/>
                <a:cs typeface="Times New Roman" panose="02020603050405020304" pitchFamily="18" charset="0"/>
              </a:rPr>
              <a:t> района с целью просмотра того, как используются ветрогенераторы в сельском хозяйстве;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 создание 3</a:t>
            </a:r>
            <a:r>
              <a:rPr lang="en-US" dirty="0">
                <a:latin typeface="Times New Roman" panose="02020603050405020304" pitchFamily="18" charset="0"/>
                <a:ea typeface="Calibri" panose="020F0502020204030204" pitchFamily="34" charset="0"/>
                <a:cs typeface="Times New Roman" panose="02020603050405020304" pitchFamily="18" charset="0"/>
              </a:rPr>
              <a:t>D </a:t>
            </a:r>
            <a:r>
              <a:rPr lang="ru-RU" dirty="0">
                <a:latin typeface="Times New Roman" panose="02020603050405020304" pitchFamily="18" charset="0"/>
                <a:ea typeface="Calibri" panose="020F0502020204030204" pitchFamily="34" charset="0"/>
                <a:cs typeface="Times New Roman" panose="02020603050405020304" pitchFamily="18" charset="0"/>
              </a:rPr>
              <a:t>модели ветрогенератора в программе </a:t>
            </a:r>
            <a:r>
              <a:rPr lang="en-US" dirty="0">
                <a:latin typeface="Times New Roman" panose="02020603050405020304" pitchFamily="18" charset="0"/>
                <a:ea typeface="Calibri" panose="020F0502020204030204" pitchFamily="34" charset="0"/>
                <a:cs typeface="Times New Roman" panose="02020603050405020304" pitchFamily="18" charset="0"/>
              </a:rPr>
              <a:t>Autodesk </a:t>
            </a:r>
            <a:r>
              <a:rPr lang="ru-RU"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ds Max</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создание рабочей модели ветрогенератора с помощью инструментов робототехники и фиксирование результатов работы ветрогенератора, изучение величин от которых зависит мощность работы ветрогенератора.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8F50FEB-8460-4A42-8DA4-FBB950A4105A}"/>
              </a:ext>
            </a:extLst>
          </p:cNvPr>
          <p:cNvSpPr/>
          <p:nvPr/>
        </p:nvSpPr>
        <p:spPr>
          <a:xfrm>
            <a:off x="577932" y="4420268"/>
            <a:ext cx="6096000" cy="2031325"/>
          </a:xfrm>
          <a:prstGeom prst="rect">
            <a:avLst/>
          </a:prstGeom>
        </p:spPr>
        <p:txBody>
          <a:bodyPr>
            <a:spAutoFit/>
          </a:bodyPr>
          <a:lstStyle/>
          <a:p>
            <a:pPr marL="90170" indent="449580">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Методы исследовательской работы: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ru-RU" dirty="0">
                <a:latin typeface="Times New Roman" panose="02020603050405020304" pitchFamily="18" charset="0"/>
                <a:ea typeface="Calibri" panose="020F0502020204030204" pitchFamily="34" charset="0"/>
                <a:cs typeface="Times New Roman" panose="02020603050405020304" pitchFamily="18" charset="0"/>
              </a:rPr>
              <a:t>Наблюдение;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ru-RU" dirty="0">
                <a:latin typeface="Times New Roman" panose="02020603050405020304" pitchFamily="18" charset="0"/>
                <a:ea typeface="Calibri" panose="020F0502020204030204" pitchFamily="34" charset="0"/>
                <a:cs typeface="Times New Roman" panose="02020603050405020304" pitchFamily="18" charset="0"/>
              </a:rPr>
              <a:t>Сбор и анализ теоретического материала;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ru-RU" dirty="0">
                <a:latin typeface="Times New Roman" panose="02020603050405020304" pitchFamily="18" charset="0"/>
                <a:ea typeface="Calibri" panose="020F0502020204030204" pitchFamily="34" charset="0"/>
                <a:cs typeface="Times New Roman" panose="02020603050405020304" pitchFamily="18" charset="0"/>
              </a:rPr>
              <a:t>Создание компьютерной модели ветрогенератора;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Проведение эксперимента по созданию рабочей модели ветрогенератора и измерение мощности (выходного напряжения), создаваемого с помощью ветрогенератора</a:t>
            </a:r>
            <a:endParaRPr lang="ru-RU" dirty="0"/>
          </a:p>
        </p:txBody>
      </p:sp>
    </p:spTree>
    <p:extLst>
      <p:ext uri="{BB962C8B-B14F-4D97-AF65-F5344CB8AC3E}">
        <p14:creationId xmlns:p14="http://schemas.microsoft.com/office/powerpoint/2010/main" val="401959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B7ED49B-1696-4229-891F-365D13D3A09D}"/>
              </a:ext>
            </a:extLst>
          </p:cNvPr>
          <p:cNvSpPr/>
          <p:nvPr/>
        </p:nvSpPr>
        <p:spPr>
          <a:xfrm>
            <a:off x="500743" y="382794"/>
            <a:ext cx="11190514" cy="1754326"/>
          </a:xfrm>
          <a:prstGeom prst="rect">
            <a:avLst/>
          </a:prstGeom>
        </p:spPr>
        <p:txBody>
          <a:bodyPr wrap="square">
            <a:spAutoFit/>
          </a:bodyPr>
          <a:lstStyle/>
          <a:p>
            <a:pPr marL="90170" indent="449580">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Машины, превращающие механическую энергию в энергию электрического тока, называются генераторами.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Генератор состоит из: 1) индуктора – магнита или электромагнита, создающего магнитное поле; 2) якоря – обмотки, в которой при изменении магнитного поля возникает индукционный ток; 3) контактных колец и скользящих по ним контактных пластин (щеток), с помощью которых снимается или подводится ток к вращающейся части генератора. Вращающаяся часть называют ротором генератора, а неподвижную – статором</a:t>
            </a:r>
            <a:endParaRPr lang="ru-RU" dirty="0"/>
          </a:p>
        </p:txBody>
      </p:sp>
      <p:pic>
        <p:nvPicPr>
          <p:cNvPr id="3" name="Рисунок 2" descr="Генератор переменного тока — Википедия">
            <a:extLst>
              <a:ext uri="{FF2B5EF4-FFF2-40B4-BE49-F238E27FC236}">
                <a16:creationId xmlns:a16="http://schemas.microsoft.com/office/drawing/2014/main" id="{793BA383-2E5A-4C55-BAB6-D7FE38CDF9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9823" y="2469832"/>
            <a:ext cx="5026582" cy="3859716"/>
          </a:xfrm>
          <a:prstGeom prst="rect">
            <a:avLst/>
          </a:prstGeom>
          <a:ln>
            <a:noFill/>
          </a:ln>
          <a:effectLst>
            <a:outerShdw blurRad="292100" dist="139700" dir="2700000" algn="tl" rotWithShape="0">
              <a:srgbClr val="333333">
                <a:alpha val="65000"/>
              </a:srgbClr>
            </a:outerShdw>
          </a:effectLst>
        </p:spPr>
      </p:pic>
      <p:pic>
        <p:nvPicPr>
          <p:cNvPr id="4" name="Рисунок 3" descr="Принцип работы генераторов переменного тока. - Заметки строителя">
            <a:extLst>
              <a:ext uri="{FF2B5EF4-FFF2-40B4-BE49-F238E27FC236}">
                <a16:creationId xmlns:a16="http://schemas.microsoft.com/office/drawing/2014/main" id="{B8B2A3B5-C642-4F5B-8E47-91C09B9DD4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08914" y="2469832"/>
            <a:ext cx="5272645" cy="3859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603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етрогенератор 💨 своими руками - самый простой способ по созданию  ветрогенератора">
            <a:extLst>
              <a:ext uri="{FF2B5EF4-FFF2-40B4-BE49-F238E27FC236}">
                <a16:creationId xmlns:a16="http://schemas.microsoft.com/office/drawing/2014/main" id="{4135A218-506D-43A7-B56D-61E8446E7E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50443" y="2105361"/>
            <a:ext cx="7169806" cy="4573342"/>
          </a:xfrm>
          <a:prstGeom prst="rect">
            <a:avLst/>
          </a:prstGeom>
          <a:ln>
            <a:noFill/>
          </a:ln>
          <a:effectLst>
            <a:outerShdw blurRad="292100" dist="139700" dir="2700000" algn="tl" rotWithShape="0">
              <a:srgbClr val="333333">
                <a:alpha val="65000"/>
              </a:srgbClr>
            </a:outerShdw>
          </a:effectLst>
        </p:spPr>
      </p:pic>
      <p:sp>
        <p:nvSpPr>
          <p:cNvPr id="2" name="Прямоугольник 1">
            <a:extLst>
              <a:ext uri="{FF2B5EF4-FFF2-40B4-BE49-F238E27FC236}">
                <a16:creationId xmlns:a16="http://schemas.microsoft.com/office/drawing/2014/main" id="{C30B8BA4-2463-4FAD-A452-97F77D19313A}"/>
              </a:ext>
            </a:extLst>
          </p:cNvPr>
          <p:cNvSpPr/>
          <p:nvPr/>
        </p:nvSpPr>
        <p:spPr>
          <a:xfrm>
            <a:off x="742208" y="505415"/>
            <a:ext cx="10707584" cy="1477328"/>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Для того чтобы получать большие магнитные потоки через обмотки якоря, а следовательно, и большие изменения этих потоков, якорь снабжают железным сердечником, концы которого имеют такую форму, чтобы между полюсами магнита и сердечником оставался лишь небольшой зазор, необходимый для вращения. В качестве индуктора, создающего магнитное поле, в технических генераторах почти всегда применяют электромагниты. </a:t>
            </a:r>
            <a:endParaRPr lang="ru-RU" dirty="0"/>
          </a:p>
        </p:txBody>
      </p:sp>
    </p:spTree>
    <p:extLst>
      <p:ext uri="{BB962C8B-B14F-4D97-AF65-F5344CB8AC3E}">
        <p14:creationId xmlns:p14="http://schemas.microsoft.com/office/powerpoint/2010/main" val="3407700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7D86454-20F3-40A0-9B75-869D54DE8B23}"/>
              </a:ext>
            </a:extLst>
          </p:cNvPr>
          <p:cNvPicPr/>
          <p:nvPr/>
        </p:nvPicPr>
        <p:blipFill rotWithShape="1">
          <a:blip r:embed="rId2">
            <a:extLst>
              <a:ext uri="{28A0092B-C50C-407E-A947-70E740481C1C}">
                <a14:useLocalDpi xmlns:a14="http://schemas.microsoft.com/office/drawing/2010/main" val="0"/>
              </a:ext>
            </a:extLst>
          </a:blip>
          <a:srcRect l="2203" t="2937" r="2566" b="2184"/>
          <a:stretch/>
        </p:blipFill>
        <p:spPr bwMode="auto">
          <a:xfrm>
            <a:off x="276781" y="966005"/>
            <a:ext cx="8309079" cy="533716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Прямоугольник 2">
            <a:extLst>
              <a:ext uri="{FF2B5EF4-FFF2-40B4-BE49-F238E27FC236}">
                <a16:creationId xmlns:a16="http://schemas.microsoft.com/office/drawing/2014/main" id="{4C50CEEA-FFBD-444B-AE98-F98F2D292160}"/>
              </a:ext>
            </a:extLst>
          </p:cNvPr>
          <p:cNvSpPr/>
          <p:nvPr/>
        </p:nvSpPr>
        <p:spPr>
          <a:xfrm>
            <a:off x="8680864" y="1019238"/>
            <a:ext cx="2945080" cy="4819524"/>
          </a:xfrm>
          <a:prstGeom prst="rect">
            <a:avLst/>
          </a:prstGeom>
        </p:spPr>
        <p:txBody>
          <a:bodyPr wrap="square">
            <a:spAutoFit/>
          </a:bodyPr>
          <a:lstStyle/>
          <a:p>
            <a:pPr marL="90170" indent="449580">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Лишь в очень редких случаях, при конструировании генераторов малой мощности, применяют в качестве индукторов постоянные магниты. Это делается, например, в так называемых магнето – небольших генераторах, применяемых в некоторых типах двигателях внутреннего сгорания для зажигания с помощью искры горючей смеси в цилиндрах двигателя.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831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рёхфазный переменный ток">
            <a:extLst>
              <a:ext uri="{FF2B5EF4-FFF2-40B4-BE49-F238E27FC236}">
                <a16:creationId xmlns:a16="http://schemas.microsoft.com/office/drawing/2014/main" id="{CC3727F7-718F-4469-AEDE-FB7B1FE246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3558" y="1698967"/>
            <a:ext cx="7081652" cy="4404950"/>
          </a:xfrm>
          <a:prstGeom prst="rect">
            <a:avLst/>
          </a:prstGeom>
          <a:ln>
            <a:noFill/>
          </a:ln>
          <a:effectLst>
            <a:outerShdw blurRad="292100" dist="139700" dir="2700000" algn="tl" rotWithShape="0">
              <a:srgbClr val="333333">
                <a:alpha val="65000"/>
              </a:srgbClr>
            </a:outerShdw>
          </a:effectLst>
        </p:spPr>
      </p:pic>
      <p:sp>
        <p:nvSpPr>
          <p:cNvPr id="3" name="Прямоугольник 2">
            <a:extLst>
              <a:ext uri="{FF2B5EF4-FFF2-40B4-BE49-F238E27FC236}">
                <a16:creationId xmlns:a16="http://schemas.microsoft.com/office/drawing/2014/main" id="{1308D7BF-2CCE-4732-8328-3C1F8D6B604F}"/>
              </a:ext>
            </a:extLst>
          </p:cNvPr>
          <p:cNvSpPr/>
          <p:nvPr/>
        </p:nvSpPr>
        <p:spPr>
          <a:xfrm>
            <a:off x="702623" y="504700"/>
            <a:ext cx="10786754" cy="923330"/>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 настоящее время во всем мире получила широчайшее распространение так называемая трехфазная система переменного тока, изобретенная и разработанная в конце прошлого века русским электротехником Михаилом Осиповичем </a:t>
            </a:r>
            <a:r>
              <a:rPr lang="ru-RU" dirty="0" err="1">
                <a:latin typeface="Times New Roman" panose="02020603050405020304" pitchFamily="18" charset="0"/>
                <a:ea typeface="Calibri" panose="020F0502020204030204" pitchFamily="34" charset="0"/>
              </a:rPr>
              <a:t>Доливо</a:t>
            </a:r>
            <a:r>
              <a:rPr lang="ru-RU" dirty="0">
                <a:latin typeface="Times New Roman" panose="02020603050405020304" pitchFamily="18" charset="0"/>
                <a:ea typeface="Calibri" panose="020F0502020204030204" pitchFamily="34" charset="0"/>
              </a:rPr>
              <a:t>-Добровольским (1862 – 1919). </a:t>
            </a:r>
            <a:endParaRPr lang="ru-RU" dirty="0"/>
          </a:p>
        </p:txBody>
      </p:sp>
      <p:sp>
        <p:nvSpPr>
          <p:cNvPr id="4" name="Прямоугольник 3">
            <a:extLst>
              <a:ext uri="{FF2B5EF4-FFF2-40B4-BE49-F238E27FC236}">
                <a16:creationId xmlns:a16="http://schemas.microsoft.com/office/drawing/2014/main" id="{96225AED-CC7F-4380-8581-0BE7CCDEC846}"/>
              </a:ext>
            </a:extLst>
          </p:cNvPr>
          <p:cNvSpPr/>
          <p:nvPr/>
        </p:nvSpPr>
        <p:spPr>
          <a:xfrm>
            <a:off x="7968341" y="1593118"/>
            <a:ext cx="2992584" cy="2308324"/>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Эта система обеспечивает наиболее выгодные условия передачи электрической энергии по проводам и позволяет построить простые по устройству и удобные в работе электродвигатели.</a:t>
            </a:r>
            <a:endParaRPr lang="ru-RU" dirty="0"/>
          </a:p>
        </p:txBody>
      </p:sp>
    </p:spTree>
    <p:extLst>
      <p:ext uri="{BB962C8B-B14F-4D97-AF65-F5344CB8AC3E}">
        <p14:creationId xmlns:p14="http://schemas.microsoft.com/office/powerpoint/2010/main" val="2386923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440D8D3-0EAE-4B7C-98FF-2DFE28A765E1}"/>
              </a:ext>
            </a:extLst>
          </p:cNvPr>
          <p:cNvPicPr/>
          <p:nvPr/>
        </p:nvPicPr>
        <p:blipFill>
          <a:blip r:embed="rId2">
            <a:extLst>
              <a:ext uri="{28A0092B-C50C-407E-A947-70E740481C1C}">
                <a14:useLocalDpi xmlns:a14="http://schemas.microsoft.com/office/drawing/2010/main" val="0"/>
              </a:ext>
            </a:extLst>
          </a:blip>
          <a:stretch>
            <a:fillRect/>
          </a:stretch>
        </p:blipFill>
        <p:spPr>
          <a:xfrm>
            <a:off x="364899" y="449759"/>
            <a:ext cx="5299632" cy="5958481"/>
          </a:xfrm>
          <a:prstGeom prst="rect">
            <a:avLst/>
          </a:prstGeom>
          <a:ln>
            <a:noFill/>
          </a:ln>
          <a:effectLst>
            <a:outerShdw blurRad="292100" dist="139700" dir="2700000" algn="tl" rotWithShape="0">
              <a:srgbClr val="333333">
                <a:alpha val="65000"/>
              </a:srgbClr>
            </a:outerShdw>
          </a:effectLst>
        </p:spPr>
      </p:pic>
      <p:sp>
        <p:nvSpPr>
          <p:cNvPr id="3" name="Прямоугольник 2">
            <a:extLst>
              <a:ext uri="{FF2B5EF4-FFF2-40B4-BE49-F238E27FC236}">
                <a16:creationId xmlns:a16="http://schemas.microsoft.com/office/drawing/2014/main" id="{96FEF174-8179-4C54-8ABA-95BBDBE932BC}"/>
              </a:ext>
            </a:extLst>
          </p:cNvPr>
          <p:cNvSpPr/>
          <p:nvPr/>
        </p:nvSpPr>
        <p:spPr>
          <a:xfrm>
            <a:off x="6230587" y="449759"/>
            <a:ext cx="5763491" cy="1477328"/>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Ветрогенератор (ветроэлектрическая установка или сокращенно ВЭУ) – устройство для преобразования кинетической энергии ветрового потока в механическую энергию вращения ротора с последующим ее преобразованием в электрическую энергию</a:t>
            </a:r>
            <a:endParaRPr lang="ru-RU" dirty="0"/>
          </a:p>
        </p:txBody>
      </p:sp>
      <p:sp>
        <p:nvSpPr>
          <p:cNvPr id="4" name="Прямоугольник 3">
            <a:extLst>
              <a:ext uri="{FF2B5EF4-FFF2-40B4-BE49-F238E27FC236}">
                <a16:creationId xmlns:a16="http://schemas.microsoft.com/office/drawing/2014/main" id="{4B50648D-D554-497F-BC38-9CF6D9648D0A}"/>
              </a:ext>
            </a:extLst>
          </p:cNvPr>
          <p:cNvSpPr/>
          <p:nvPr/>
        </p:nvSpPr>
        <p:spPr>
          <a:xfrm>
            <a:off x="6230587" y="1927087"/>
            <a:ext cx="4366161" cy="4704365"/>
          </a:xfrm>
          <a:prstGeom prst="rect">
            <a:avLst/>
          </a:prstGeom>
        </p:spPr>
        <p:txBody>
          <a:bodyPr wrap="square">
            <a:spAutoFit/>
          </a:bodyPr>
          <a:lstStyle/>
          <a:p>
            <a:pPr marL="90170">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Ветрогенераторы можно разделить на три категории: промышленные, коммерческие и бытовые (для частного использования).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Промышленные устанавливаются государством или крупными энергетическими корпорациями. Как правило, их объединяют в сети, в результате получается ветровая электростанция. Ее основное отличие от традиционных (тепловых, атомных) – полное отсутствие как сырья, так и отходов. Единственное важное требование для ВЭС – высокий среднегодовой уровень ветра. Мощность современных ветрогенераторов достигает 8 МВт.</a:t>
            </a:r>
            <a:endParaRPr lang="ru-RU" dirty="0"/>
          </a:p>
        </p:txBody>
      </p:sp>
    </p:spTree>
    <p:extLst>
      <p:ext uri="{BB962C8B-B14F-4D97-AF65-F5344CB8AC3E}">
        <p14:creationId xmlns:p14="http://schemas.microsoft.com/office/powerpoint/2010/main" val="206158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A7ED6AC-4F51-45E8-99AB-AF9FDAD98111}"/>
              </a:ext>
            </a:extLst>
          </p:cNvPr>
          <p:cNvSpPr/>
          <p:nvPr/>
        </p:nvSpPr>
        <p:spPr>
          <a:xfrm>
            <a:off x="306779" y="95002"/>
            <a:ext cx="11578442" cy="4739759"/>
          </a:xfrm>
          <a:prstGeom prst="rect">
            <a:avLst/>
          </a:prstGeom>
        </p:spPr>
        <p:txBody>
          <a:bodyPr wrap="square">
            <a:spAutoFit/>
          </a:bodyPr>
          <a:lstStyle/>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Существуют классификации ветрогенераторов по количеству лопастей, по материалам, из которых они выполнены, по оси вращения и по шагу винта.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С вертикальной осью вращения: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k-KZ" dirty="0">
                <a:latin typeface="Times New Roman" panose="02020603050405020304" pitchFamily="18" charset="0"/>
                <a:ea typeface="Calibri" panose="020F0502020204030204" pitchFamily="34" charset="0"/>
                <a:cs typeface="Times New Roman" panose="02020603050405020304" pitchFamily="18" charset="0"/>
              </a:rPr>
              <a:t>«карусельные» - роторные, в том числе «ротор Савониуса» или «ротор Братьев Ворониных». В начале октября 1924 года русские изобретатели братья Воронины получили советский патент на поперечную роторную турбину, в следующем году финский промышленник Сигурд Савониус организовал массовое производство подобных турбин;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kk-KZ" dirty="0">
                <a:latin typeface="Times New Roman" panose="02020603050405020304" pitchFamily="18" charset="0"/>
                <a:ea typeface="Calibri" panose="020F0502020204030204" pitchFamily="34" charset="0"/>
                <a:cs typeface="Times New Roman" panose="02020603050405020304" pitchFamily="18" charset="0"/>
              </a:rPr>
              <a:t>«лопастные» ортогональные – ротор Дарье;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С горизонтальной осью круглого вращения (крыльчатые). Они бывают быстроходными с малым числом лопастей и тихоходными, с КПД до 40%;</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Также существуют барабанные и роторные ветротурбины.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Ветрогенераторы, как правило, используют три лопасти для достижения компромисса между величиной крутящего момента (возрастает с ростом числа лопастей) и скоростью вращения (понижается с ростом числа лопастей)</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7310870-D769-475C-AE3E-40E3C2436C88}"/>
              </a:ext>
            </a:extLst>
          </p:cNvPr>
          <p:cNvSpPr/>
          <p:nvPr/>
        </p:nvSpPr>
        <p:spPr>
          <a:xfrm>
            <a:off x="306779" y="4646830"/>
            <a:ext cx="11378539" cy="2163669"/>
          </a:xfrm>
          <a:prstGeom prst="rect">
            <a:avLst/>
          </a:prstGeom>
        </p:spPr>
        <p:txBody>
          <a:bodyPr wrap="square">
            <a:spAutoFit/>
          </a:bodyPr>
          <a:lstStyle/>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Ветрогенератор состоит из:</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k-KZ" dirty="0">
                <a:latin typeface="Times New Roman" panose="02020603050405020304" pitchFamily="18" charset="0"/>
                <a:ea typeface="Calibri" panose="020F0502020204030204" pitchFamily="34" charset="0"/>
                <a:cs typeface="Times New Roman" panose="02020603050405020304" pitchFamily="18" charset="0"/>
              </a:rPr>
              <a:t>ветротурбины, установленной на мачте с растяжками и раскручиваемой ротором либо лопастями;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kk-KZ" dirty="0">
                <a:latin typeface="Times New Roman" panose="02020603050405020304" pitchFamily="18" charset="0"/>
                <a:ea typeface="Calibri" panose="020F0502020204030204" pitchFamily="34" charset="0"/>
                <a:cs typeface="Times New Roman" panose="02020603050405020304" pitchFamily="18" charset="0"/>
              </a:rPr>
              <a:t>электрогенератора;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полученная электроэнергия поступает 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kk-KZ" dirty="0">
                <a:latin typeface="Times New Roman" panose="02020603050405020304" pitchFamily="18" charset="0"/>
                <a:ea typeface="Calibri" panose="020F0502020204030204" pitchFamily="34" charset="0"/>
                <a:cs typeface="Times New Roman" panose="02020603050405020304" pitchFamily="18" charset="0"/>
              </a:rPr>
              <a:t>Контроллер заряда аккумуляторов, подключенный к аккумуляторам (обычно необслуживаемые на 24 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kk-KZ" dirty="0">
                <a:latin typeface="Times New Roman" panose="02020603050405020304" pitchFamily="18" charset="0"/>
                <a:ea typeface="Calibri" panose="020F0502020204030204" pitchFamily="34" charset="0"/>
                <a:cs typeface="Times New Roman" panose="02020603050405020304" pitchFamily="18" charset="0"/>
              </a:rPr>
              <a:t>Инвертор (=24 В - </a:t>
            </a:r>
            <a:r>
              <a:rPr lang="ru-RU" dirty="0">
                <a:latin typeface="Times New Roman" panose="02020603050405020304" pitchFamily="18" charset="0"/>
                <a:ea typeface="Calibri" panose="020F0502020204030204" pitchFamily="34" charset="0"/>
                <a:cs typeface="Times New Roman" panose="02020603050405020304" pitchFamily="18" charset="0"/>
              </a:rPr>
              <a:t>&gt; ~</a:t>
            </a:r>
            <a:r>
              <a:rPr lang="kk-KZ" dirty="0">
                <a:latin typeface="Times New Roman" panose="02020603050405020304" pitchFamily="18" charset="0"/>
                <a:ea typeface="Calibri" panose="020F0502020204030204" pitchFamily="34" charset="0"/>
                <a:cs typeface="Times New Roman" panose="02020603050405020304" pitchFamily="18" charset="0"/>
              </a:rPr>
              <a:t> 220 В 50 Гц), подключенный к электросети.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62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TM02900771[[fn=Сектор]]</Template>
  <TotalTime>58</TotalTime>
  <Words>1465</Words>
  <Application>Microsoft Office PowerPoint</Application>
  <PresentationFormat>Широкоэкранный</PresentationFormat>
  <Paragraphs>112</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Calibri</vt:lpstr>
      <vt:lpstr>Century Gothic</vt:lpstr>
      <vt:lpstr>Times New Roman</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28</cp:revision>
  <dcterms:created xsi:type="dcterms:W3CDTF">2020-12-01T14:33:11Z</dcterms:created>
  <dcterms:modified xsi:type="dcterms:W3CDTF">2020-12-01T15:51:10Z</dcterms:modified>
</cp:coreProperties>
</file>