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63" r:id="rId2"/>
    <p:sldId id="274" r:id="rId3"/>
    <p:sldId id="256" r:id="rId4"/>
    <p:sldId id="257" r:id="rId5"/>
    <p:sldId id="258" r:id="rId6"/>
    <p:sldId id="260" r:id="rId7"/>
    <p:sldId id="261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64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666" y="-235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D9E789-D4E8-44BA-BF5C-2FB2E210D115}" type="datetimeFigureOut">
              <a:rPr lang="ru-RU" smtClean="0"/>
              <a:t>19.02.2024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CF8973-6649-4A5A-B60C-20F4DC7599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9991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946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D34E82E6-1F12-4AEA-8DFB-9E244796D40B}" type="slidenum">
              <a:rPr lang="ru-RU" altLang="ru-RU" smtClean="0"/>
              <a:pPr eaLnBrk="1" hangingPunct="1"/>
              <a:t>1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CF8973-6649-4A5A-B60C-20F4DC7599FB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57735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CF8973-6649-4A5A-B60C-20F4DC7599FB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57735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CF8973-6649-4A5A-B60C-20F4DC7599FB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57735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CF8973-6649-4A5A-B60C-20F4DC7599FB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57735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CF8973-6649-4A5A-B60C-20F4DC7599FB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57735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6626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DDBEA0-94A2-4A3F-AEC0-2E491E2D6E45}" type="datetimeFigureOut">
              <a:rPr lang="ru-RU" smtClean="0"/>
              <a:t>19.02.2024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A49BA-A82E-4400-B6A7-4F0ABEA0FD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35089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DDBEA0-94A2-4A3F-AEC0-2E491E2D6E45}" type="datetimeFigureOut">
              <a:rPr lang="ru-RU" smtClean="0"/>
              <a:t>19.02.2024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A49BA-A82E-4400-B6A7-4F0ABEA0FD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17765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DDBEA0-94A2-4A3F-AEC0-2E491E2D6E45}" type="datetimeFigureOut">
              <a:rPr lang="ru-RU" smtClean="0"/>
              <a:t>19.02.2024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A49BA-A82E-4400-B6A7-4F0ABEA0FD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76855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DDBEA0-94A2-4A3F-AEC0-2E491E2D6E45}" type="datetimeFigureOut">
              <a:rPr lang="ru-RU" smtClean="0"/>
              <a:t>19.02.2024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A49BA-A82E-4400-B6A7-4F0ABEA0FD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43521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DDBEA0-94A2-4A3F-AEC0-2E491E2D6E45}" type="datetimeFigureOut">
              <a:rPr lang="ru-RU" smtClean="0"/>
              <a:t>19.02.2024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A49BA-A82E-4400-B6A7-4F0ABEA0FD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6134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DDBEA0-94A2-4A3F-AEC0-2E491E2D6E45}" type="datetimeFigureOut">
              <a:rPr lang="ru-RU" smtClean="0"/>
              <a:t>19.02.2024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A49BA-A82E-4400-B6A7-4F0ABEA0FD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04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DDBEA0-94A2-4A3F-AEC0-2E491E2D6E45}" type="datetimeFigureOut">
              <a:rPr lang="ru-RU" smtClean="0"/>
              <a:t>19.02.2024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A49BA-A82E-4400-B6A7-4F0ABEA0FD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92382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DDBEA0-94A2-4A3F-AEC0-2E491E2D6E45}" type="datetimeFigureOut">
              <a:rPr lang="ru-RU" smtClean="0"/>
              <a:t>19.02.2024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A49BA-A82E-4400-B6A7-4F0ABEA0FD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44968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DDBEA0-94A2-4A3F-AEC0-2E491E2D6E45}" type="datetimeFigureOut">
              <a:rPr lang="ru-RU" smtClean="0"/>
              <a:t>19.02.2024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A49BA-A82E-4400-B6A7-4F0ABEA0FD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95322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DDBEA0-94A2-4A3F-AEC0-2E491E2D6E45}" type="datetimeFigureOut">
              <a:rPr lang="ru-RU" smtClean="0"/>
              <a:t>19.02.2024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A49BA-A82E-4400-B6A7-4F0ABEA0FD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0225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DDBEA0-94A2-4A3F-AEC0-2E491E2D6E45}" type="datetimeFigureOut">
              <a:rPr lang="ru-RU" smtClean="0"/>
              <a:t>19.02.2024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A49BA-A82E-4400-B6A7-4F0ABEA0FD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4230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DDBEA0-94A2-4A3F-AEC0-2E491E2D6E45}" type="datetimeFigureOut">
              <a:rPr lang="ru-RU" smtClean="0"/>
              <a:t>19.02.2024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FA49BA-A82E-4400-B6A7-4F0ABEA0FD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65150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hyperlink" Target="https://learningapps.org/14134424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978593" y="4568934"/>
            <a:ext cx="2677143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Колебания</a:t>
            </a:r>
            <a:endParaRPr lang="ru-RU" sz="4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995115" y="3419407"/>
            <a:ext cx="2768130" cy="70788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Амплитуда</a:t>
            </a:r>
            <a:endParaRPr lang="ru-RU" sz="4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16373" y="5577515"/>
            <a:ext cx="1893147" cy="707886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sz="4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Период</a:t>
            </a:r>
            <a:endParaRPr lang="ru-RU" sz="4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0902" y="4568934"/>
            <a:ext cx="4731488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sz="40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Волновое движение</a:t>
            </a:r>
            <a:endParaRPr lang="ru-RU" sz="40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51722" y="241300"/>
            <a:ext cx="3833229" cy="70788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«Чистая доска»</a:t>
            </a:r>
            <a:endParaRPr lang="ru-RU" sz="4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3513425" y="5464337"/>
            <a:ext cx="5473259" cy="1185946"/>
            <a:chOff x="1907053" y="4475302"/>
            <a:chExt cx="5473259" cy="1185946"/>
          </a:xfrm>
        </p:grpSpPr>
        <p:sp>
          <p:nvSpPr>
            <p:cNvPr id="8" name="TextBox 7"/>
            <p:cNvSpPr txBox="1"/>
            <p:nvPr/>
          </p:nvSpPr>
          <p:spPr>
            <a:xfrm>
              <a:off x="1907053" y="4475302"/>
              <a:ext cx="5473259" cy="118594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>
                <a:defRPr/>
              </a:pPr>
              <a:endParaRPr lang="ru-RU" sz="4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13083" y="4588480"/>
              <a:ext cx="5261198" cy="95959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6" name="Группа 5"/>
          <p:cNvGrpSpPr/>
          <p:nvPr/>
        </p:nvGrpSpPr>
        <p:grpSpPr>
          <a:xfrm>
            <a:off x="166324" y="1887150"/>
            <a:ext cx="5103444" cy="935977"/>
            <a:chOff x="2334580" y="3415705"/>
            <a:chExt cx="5103444" cy="935977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2334580" y="3415705"/>
              <a:ext cx="5103444" cy="93597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>
                <a:defRPr/>
              </a:pPr>
              <a:endParaRPr lang="ru-RU" sz="40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83768" y="3444806"/>
              <a:ext cx="4805068" cy="87777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9528" y="1754444"/>
            <a:ext cx="3875271" cy="120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1" name="Прямая соединительная линия 10"/>
          <p:cNvCxnSpPr/>
          <p:nvPr/>
        </p:nvCxnSpPr>
        <p:spPr>
          <a:xfrm>
            <a:off x="0" y="1124744"/>
            <a:ext cx="9144000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5" y="3106912"/>
            <a:ext cx="5648325" cy="1133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4849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 nodeType="clickPar">
                      <p:stCondLst>
                        <p:cond delay="0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6460" y="-99392"/>
            <a:ext cx="43444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Распространение звука</a:t>
            </a:r>
            <a:endParaRPr lang="ru-RU" sz="3200" b="1" dirty="0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H="1">
            <a:off x="316460" y="350505"/>
            <a:ext cx="4471564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350561" y="452886"/>
            <a:ext cx="33984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4. Твёрдое тело 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39752" y="4797152"/>
            <a:ext cx="539101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Вывод: </a:t>
            </a:r>
            <a:r>
              <a:rPr lang="ru-RU" sz="2800" b="1" dirty="0" smtClean="0"/>
              <a:t>в </a:t>
            </a:r>
            <a:r>
              <a:rPr lang="ru-RU" sz="2800" b="1" dirty="0" err="1" smtClean="0"/>
              <a:t>тв</a:t>
            </a:r>
            <a:r>
              <a:rPr lang="ru-RU" sz="2800" b="1" dirty="0" smtClean="0"/>
              <a:t>. телах </a:t>
            </a:r>
            <a:r>
              <a:rPr lang="en-US" sz="2800" i="1" dirty="0" smtClean="0"/>
              <a:t>V</a:t>
            </a:r>
            <a:r>
              <a:rPr lang="ru-RU" sz="2800" i="1" dirty="0" smtClean="0"/>
              <a:t>звука разная.</a:t>
            </a:r>
          </a:p>
          <a:p>
            <a:r>
              <a:rPr lang="en-US" sz="2800" i="1" dirty="0">
                <a:solidFill>
                  <a:srgbClr val="002060"/>
                </a:solidFill>
              </a:rPr>
              <a:t>V</a:t>
            </a:r>
            <a:r>
              <a:rPr lang="ru-RU" sz="2800" i="1" dirty="0" err="1" smtClean="0">
                <a:solidFill>
                  <a:srgbClr val="002060"/>
                </a:solidFill>
              </a:rPr>
              <a:t>в.тв</a:t>
            </a:r>
            <a:r>
              <a:rPr lang="ru-RU" sz="2800" i="1" dirty="0" smtClean="0">
                <a:solidFill>
                  <a:srgbClr val="002060"/>
                </a:solidFill>
              </a:rPr>
              <a:t>. т.</a:t>
            </a:r>
            <a:r>
              <a:rPr lang="ru-RU" sz="6000" i="1" dirty="0" smtClean="0">
                <a:solidFill>
                  <a:srgbClr val="002060"/>
                </a:solidFill>
              </a:rPr>
              <a:t>›</a:t>
            </a:r>
            <a:r>
              <a:rPr lang="en-US" sz="2800" i="1" dirty="0" smtClean="0">
                <a:solidFill>
                  <a:srgbClr val="002060"/>
                </a:solidFill>
              </a:rPr>
              <a:t> V</a:t>
            </a:r>
            <a:r>
              <a:rPr lang="ru-RU" sz="2800" i="1" dirty="0" err="1" smtClean="0">
                <a:solidFill>
                  <a:srgbClr val="002060"/>
                </a:solidFill>
              </a:rPr>
              <a:t>в.жид</a:t>
            </a:r>
            <a:r>
              <a:rPr lang="ru-RU" sz="2800" i="1" dirty="0" smtClean="0">
                <a:solidFill>
                  <a:srgbClr val="002060"/>
                </a:solidFill>
              </a:rPr>
              <a:t>.</a:t>
            </a:r>
            <a:r>
              <a:rPr lang="ru-RU" sz="6000" i="1" dirty="0" smtClean="0">
                <a:solidFill>
                  <a:srgbClr val="002060"/>
                </a:solidFill>
              </a:rPr>
              <a:t>›</a:t>
            </a:r>
            <a:r>
              <a:rPr lang="en-US" sz="2800" i="1" dirty="0" smtClean="0">
                <a:solidFill>
                  <a:srgbClr val="002060"/>
                </a:solidFill>
              </a:rPr>
              <a:t> V</a:t>
            </a:r>
            <a:r>
              <a:rPr lang="ru-RU" sz="2800" i="1" dirty="0" err="1" smtClean="0">
                <a:solidFill>
                  <a:srgbClr val="002060"/>
                </a:solidFill>
              </a:rPr>
              <a:t>в.воздухе</a:t>
            </a:r>
            <a:endParaRPr lang="ru-RU" sz="2800" b="1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1902" y="1121320"/>
            <a:ext cx="3438033" cy="3487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23581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6460" y="-99392"/>
            <a:ext cx="41047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Характеристики звука</a:t>
            </a:r>
            <a:endParaRPr lang="ru-RU" sz="3200" b="1" dirty="0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H="1">
            <a:off x="316460" y="350505"/>
            <a:ext cx="4471564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350561" y="452886"/>
            <a:ext cx="20805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1. Высота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51620" y="5877272"/>
            <a:ext cx="72728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Вывод: </a:t>
            </a:r>
            <a:r>
              <a:rPr lang="ru-RU" sz="2800" b="1" dirty="0" smtClean="0"/>
              <a:t>высота звука зависит от частоты</a:t>
            </a:r>
            <a:endParaRPr lang="ru-RU" sz="2800" b="1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395" y="987303"/>
            <a:ext cx="2494765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9204" y="723629"/>
            <a:ext cx="2114550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84372" y="2577083"/>
            <a:ext cx="89644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Почему комар пищит, а шмель жужжит</a:t>
            </a:r>
            <a:r>
              <a:rPr lang="ru-RU" sz="4000" dirty="0" smtClean="0"/>
              <a:t>?</a:t>
            </a:r>
            <a:endParaRPr lang="ru-RU" sz="4000" dirty="0"/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6413" y="3429000"/>
            <a:ext cx="5591175" cy="1962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25870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36512" y="-99392"/>
            <a:ext cx="41047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Характеристики звука</a:t>
            </a:r>
            <a:endParaRPr lang="ru-RU" sz="3200" b="1" dirty="0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H="1">
            <a:off x="-36512" y="350505"/>
            <a:ext cx="4104778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-84032" y="458160"/>
            <a:ext cx="466948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2. Громкость (сила звука)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70170" y="6315554"/>
            <a:ext cx="7992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Вывод: </a:t>
            </a:r>
            <a:r>
              <a:rPr lang="ru-RU" sz="2800" b="1" dirty="0" smtClean="0"/>
              <a:t>громкость  звука зависит от амплитуды </a:t>
            </a:r>
            <a:endParaRPr lang="ru-RU" sz="2800" b="1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7880" y="16004"/>
            <a:ext cx="4526120" cy="4345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4942" y="1037661"/>
            <a:ext cx="2514600" cy="281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781064" y="3899415"/>
            <a:ext cx="15423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А. Белл</a:t>
            </a:r>
          </a:p>
        </p:txBody>
      </p:sp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2704" y="4361080"/>
            <a:ext cx="6293632" cy="1998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39558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6460" y="-99392"/>
            <a:ext cx="41047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Характеристики звука</a:t>
            </a:r>
            <a:endParaRPr lang="ru-RU" sz="3200" b="1" dirty="0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H="1">
            <a:off x="316460" y="350505"/>
            <a:ext cx="4471564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158358" y="692696"/>
            <a:ext cx="85830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C00000"/>
                </a:solidFill>
              </a:rPr>
              <a:t>3</a:t>
            </a:r>
            <a:r>
              <a:rPr lang="ru-RU" sz="3600" b="1" dirty="0" smtClean="0">
                <a:solidFill>
                  <a:srgbClr val="C00000"/>
                </a:solidFill>
              </a:rPr>
              <a:t>.Темб- </a:t>
            </a:r>
            <a:r>
              <a:rPr lang="ru-RU" sz="3600" b="1" dirty="0" smtClean="0">
                <a:solidFill>
                  <a:srgbClr val="002060"/>
                </a:solidFill>
              </a:rPr>
              <a:t>окраска звука, субъективная характеристика звука. 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2738" y="5085184"/>
            <a:ext cx="7992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Вывод: </a:t>
            </a:r>
            <a:r>
              <a:rPr lang="ru-RU" sz="2800" b="1" dirty="0" smtClean="0"/>
              <a:t>тембр зависит от количества обертонов</a:t>
            </a:r>
            <a:endParaRPr lang="ru-RU" sz="2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96284" y="2204864"/>
            <a:ext cx="64933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Тон</a:t>
            </a:r>
            <a:r>
              <a:rPr lang="ru-RU" sz="3600" b="1" dirty="0" smtClean="0"/>
              <a:t>- чистый звук (одна частота)</a:t>
            </a:r>
            <a:endParaRPr lang="ru-RU" sz="36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71524" y="3212976"/>
            <a:ext cx="84249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Обертон-</a:t>
            </a:r>
            <a:r>
              <a:rPr lang="ru-RU" sz="3600" b="1" dirty="0" smtClean="0"/>
              <a:t> дополнительные частоты основного тона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1952118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Text Box 1"/>
          <p:cNvSpPr txBox="1">
            <a:spLocks noChangeArrowheads="1"/>
          </p:cNvSpPr>
          <p:nvPr/>
        </p:nvSpPr>
        <p:spPr bwMode="auto">
          <a:xfrm>
            <a:off x="195263" y="365125"/>
            <a:ext cx="8778875" cy="993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tabLst>
                <a:tab pos="0" algn="l"/>
                <a:tab pos="685800" algn="l"/>
                <a:tab pos="1371600" algn="l"/>
                <a:tab pos="2057400" algn="l"/>
                <a:tab pos="2743200" algn="l"/>
                <a:tab pos="3429000" algn="l"/>
                <a:tab pos="4114800" algn="l"/>
                <a:tab pos="4800600" algn="l"/>
                <a:tab pos="5486400" algn="l"/>
                <a:tab pos="6172200" algn="l"/>
                <a:tab pos="6858000" algn="l"/>
                <a:tab pos="7543800" algn="l"/>
                <a:tab pos="8229600" algn="l"/>
                <a:tab pos="8915400" algn="l"/>
                <a:tab pos="9601200" algn="l"/>
                <a:tab pos="102870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1pPr>
            <a:lvl2pPr>
              <a:tabLst>
                <a:tab pos="0" algn="l"/>
                <a:tab pos="685800" algn="l"/>
                <a:tab pos="1371600" algn="l"/>
                <a:tab pos="2057400" algn="l"/>
                <a:tab pos="2743200" algn="l"/>
                <a:tab pos="3429000" algn="l"/>
                <a:tab pos="4114800" algn="l"/>
                <a:tab pos="4800600" algn="l"/>
                <a:tab pos="5486400" algn="l"/>
                <a:tab pos="6172200" algn="l"/>
                <a:tab pos="6858000" algn="l"/>
                <a:tab pos="7543800" algn="l"/>
                <a:tab pos="8229600" algn="l"/>
                <a:tab pos="8915400" algn="l"/>
                <a:tab pos="9601200" algn="l"/>
                <a:tab pos="102870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2pPr>
            <a:lvl3pPr>
              <a:tabLst>
                <a:tab pos="0" algn="l"/>
                <a:tab pos="685800" algn="l"/>
                <a:tab pos="1371600" algn="l"/>
                <a:tab pos="2057400" algn="l"/>
                <a:tab pos="2743200" algn="l"/>
                <a:tab pos="3429000" algn="l"/>
                <a:tab pos="4114800" algn="l"/>
                <a:tab pos="4800600" algn="l"/>
                <a:tab pos="5486400" algn="l"/>
                <a:tab pos="6172200" algn="l"/>
                <a:tab pos="6858000" algn="l"/>
                <a:tab pos="7543800" algn="l"/>
                <a:tab pos="8229600" algn="l"/>
                <a:tab pos="8915400" algn="l"/>
                <a:tab pos="9601200" algn="l"/>
                <a:tab pos="102870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3pPr>
            <a:lvl4pPr>
              <a:tabLst>
                <a:tab pos="0" algn="l"/>
                <a:tab pos="685800" algn="l"/>
                <a:tab pos="1371600" algn="l"/>
                <a:tab pos="2057400" algn="l"/>
                <a:tab pos="2743200" algn="l"/>
                <a:tab pos="3429000" algn="l"/>
                <a:tab pos="4114800" algn="l"/>
                <a:tab pos="4800600" algn="l"/>
                <a:tab pos="5486400" algn="l"/>
                <a:tab pos="6172200" algn="l"/>
                <a:tab pos="6858000" algn="l"/>
                <a:tab pos="7543800" algn="l"/>
                <a:tab pos="8229600" algn="l"/>
                <a:tab pos="8915400" algn="l"/>
                <a:tab pos="9601200" algn="l"/>
                <a:tab pos="102870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4pPr>
            <a:lvl5pPr>
              <a:tabLst>
                <a:tab pos="0" algn="l"/>
                <a:tab pos="685800" algn="l"/>
                <a:tab pos="1371600" algn="l"/>
                <a:tab pos="2057400" algn="l"/>
                <a:tab pos="2743200" algn="l"/>
                <a:tab pos="3429000" algn="l"/>
                <a:tab pos="4114800" algn="l"/>
                <a:tab pos="4800600" algn="l"/>
                <a:tab pos="5486400" algn="l"/>
                <a:tab pos="6172200" algn="l"/>
                <a:tab pos="6858000" algn="l"/>
                <a:tab pos="7543800" algn="l"/>
                <a:tab pos="8229600" algn="l"/>
                <a:tab pos="8915400" algn="l"/>
                <a:tab pos="9601200" algn="l"/>
                <a:tab pos="102870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685800" algn="l"/>
                <a:tab pos="1371600" algn="l"/>
                <a:tab pos="2057400" algn="l"/>
                <a:tab pos="2743200" algn="l"/>
                <a:tab pos="3429000" algn="l"/>
                <a:tab pos="4114800" algn="l"/>
                <a:tab pos="4800600" algn="l"/>
                <a:tab pos="5486400" algn="l"/>
                <a:tab pos="6172200" algn="l"/>
                <a:tab pos="6858000" algn="l"/>
                <a:tab pos="7543800" algn="l"/>
                <a:tab pos="8229600" algn="l"/>
                <a:tab pos="8915400" algn="l"/>
                <a:tab pos="9601200" algn="l"/>
                <a:tab pos="102870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685800" algn="l"/>
                <a:tab pos="1371600" algn="l"/>
                <a:tab pos="2057400" algn="l"/>
                <a:tab pos="2743200" algn="l"/>
                <a:tab pos="3429000" algn="l"/>
                <a:tab pos="4114800" algn="l"/>
                <a:tab pos="4800600" algn="l"/>
                <a:tab pos="5486400" algn="l"/>
                <a:tab pos="6172200" algn="l"/>
                <a:tab pos="6858000" algn="l"/>
                <a:tab pos="7543800" algn="l"/>
                <a:tab pos="8229600" algn="l"/>
                <a:tab pos="8915400" algn="l"/>
                <a:tab pos="9601200" algn="l"/>
                <a:tab pos="102870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685800" algn="l"/>
                <a:tab pos="1371600" algn="l"/>
                <a:tab pos="2057400" algn="l"/>
                <a:tab pos="2743200" algn="l"/>
                <a:tab pos="3429000" algn="l"/>
                <a:tab pos="4114800" algn="l"/>
                <a:tab pos="4800600" algn="l"/>
                <a:tab pos="5486400" algn="l"/>
                <a:tab pos="6172200" algn="l"/>
                <a:tab pos="6858000" algn="l"/>
                <a:tab pos="7543800" algn="l"/>
                <a:tab pos="8229600" algn="l"/>
                <a:tab pos="8915400" algn="l"/>
                <a:tab pos="9601200" algn="l"/>
                <a:tab pos="102870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685800" algn="l"/>
                <a:tab pos="1371600" algn="l"/>
                <a:tab pos="2057400" algn="l"/>
                <a:tab pos="2743200" algn="l"/>
                <a:tab pos="3429000" algn="l"/>
                <a:tab pos="4114800" algn="l"/>
                <a:tab pos="4800600" algn="l"/>
                <a:tab pos="5486400" algn="l"/>
                <a:tab pos="6172200" algn="l"/>
                <a:tab pos="6858000" algn="l"/>
                <a:tab pos="7543800" algn="l"/>
                <a:tab pos="8229600" algn="l"/>
                <a:tab pos="8915400" algn="l"/>
                <a:tab pos="9601200" algn="l"/>
                <a:tab pos="102870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lnSpc>
                <a:spcPct val="90000"/>
              </a:lnSpc>
              <a:buClrTx/>
              <a:buFontTx/>
              <a:buNone/>
            </a:pP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itchFamily="16" charset="0"/>
                <a:ea typeface="Microsoft YaHei" charset="-122"/>
              </a:rPr>
              <a:t>«Незаконченное </a:t>
            </a: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itchFamily="16" charset="0"/>
                <a:ea typeface="Microsoft YaHei" charset="-122"/>
              </a:rPr>
              <a:t>предложение» </a:t>
            </a:r>
          </a:p>
        </p:txBody>
      </p:sp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3346450" y="1355725"/>
            <a:ext cx="4830763" cy="4351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546100" indent="-409575">
              <a:tabLst>
                <a:tab pos="1058863" algn="l"/>
                <a:tab pos="1744663" algn="l"/>
                <a:tab pos="2430463" algn="l"/>
                <a:tab pos="3116263" algn="l"/>
                <a:tab pos="3802063" algn="l"/>
                <a:tab pos="4487863" algn="l"/>
                <a:tab pos="5173663" algn="l"/>
                <a:tab pos="5859463" algn="l"/>
                <a:tab pos="6545263" algn="l"/>
                <a:tab pos="7231063" algn="l"/>
                <a:tab pos="7916863" algn="l"/>
                <a:tab pos="8602663" algn="l"/>
                <a:tab pos="9288463" algn="l"/>
                <a:tab pos="9974263" algn="l"/>
                <a:tab pos="106600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1pPr>
            <a:lvl2pPr>
              <a:tabLst>
                <a:tab pos="1058863" algn="l"/>
                <a:tab pos="1744663" algn="l"/>
                <a:tab pos="2430463" algn="l"/>
                <a:tab pos="3116263" algn="l"/>
                <a:tab pos="3802063" algn="l"/>
                <a:tab pos="4487863" algn="l"/>
                <a:tab pos="5173663" algn="l"/>
                <a:tab pos="5859463" algn="l"/>
                <a:tab pos="6545263" algn="l"/>
                <a:tab pos="7231063" algn="l"/>
                <a:tab pos="7916863" algn="l"/>
                <a:tab pos="8602663" algn="l"/>
                <a:tab pos="9288463" algn="l"/>
                <a:tab pos="9974263" algn="l"/>
                <a:tab pos="106600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2pPr>
            <a:lvl3pPr>
              <a:tabLst>
                <a:tab pos="1058863" algn="l"/>
                <a:tab pos="1744663" algn="l"/>
                <a:tab pos="2430463" algn="l"/>
                <a:tab pos="3116263" algn="l"/>
                <a:tab pos="3802063" algn="l"/>
                <a:tab pos="4487863" algn="l"/>
                <a:tab pos="5173663" algn="l"/>
                <a:tab pos="5859463" algn="l"/>
                <a:tab pos="6545263" algn="l"/>
                <a:tab pos="7231063" algn="l"/>
                <a:tab pos="7916863" algn="l"/>
                <a:tab pos="8602663" algn="l"/>
                <a:tab pos="9288463" algn="l"/>
                <a:tab pos="9974263" algn="l"/>
                <a:tab pos="106600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3pPr>
            <a:lvl4pPr>
              <a:tabLst>
                <a:tab pos="1058863" algn="l"/>
                <a:tab pos="1744663" algn="l"/>
                <a:tab pos="2430463" algn="l"/>
                <a:tab pos="3116263" algn="l"/>
                <a:tab pos="3802063" algn="l"/>
                <a:tab pos="4487863" algn="l"/>
                <a:tab pos="5173663" algn="l"/>
                <a:tab pos="5859463" algn="l"/>
                <a:tab pos="6545263" algn="l"/>
                <a:tab pos="7231063" algn="l"/>
                <a:tab pos="7916863" algn="l"/>
                <a:tab pos="8602663" algn="l"/>
                <a:tab pos="9288463" algn="l"/>
                <a:tab pos="9974263" algn="l"/>
                <a:tab pos="106600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4pPr>
            <a:lvl5pPr>
              <a:tabLst>
                <a:tab pos="1058863" algn="l"/>
                <a:tab pos="1744663" algn="l"/>
                <a:tab pos="2430463" algn="l"/>
                <a:tab pos="3116263" algn="l"/>
                <a:tab pos="3802063" algn="l"/>
                <a:tab pos="4487863" algn="l"/>
                <a:tab pos="5173663" algn="l"/>
                <a:tab pos="5859463" algn="l"/>
                <a:tab pos="6545263" algn="l"/>
                <a:tab pos="7231063" algn="l"/>
                <a:tab pos="7916863" algn="l"/>
                <a:tab pos="8602663" algn="l"/>
                <a:tab pos="9288463" algn="l"/>
                <a:tab pos="9974263" algn="l"/>
                <a:tab pos="106600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1058863" algn="l"/>
                <a:tab pos="1744663" algn="l"/>
                <a:tab pos="2430463" algn="l"/>
                <a:tab pos="3116263" algn="l"/>
                <a:tab pos="3802063" algn="l"/>
                <a:tab pos="4487863" algn="l"/>
                <a:tab pos="5173663" algn="l"/>
                <a:tab pos="5859463" algn="l"/>
                <a:tab pos="6545263" algn="l"/>
                <a:tab pos="7231063" algn="l"/>
                <a:tab pos="7916863" algn="l"/>
                <a:tab pos="8602663" algn="l"/>
                <a:tab pos="9288463" algn="l"/>
                <a:tab pos="9974263" algn="l"/>
                <a:tab pos="106600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1058863" algn="l"/>
                <a:tab pos="1744663" algn="l"/>
                <a:tab pos="2430463" algn="l"/>
                <a:tab pos="3116263" algn="l"/>
                <a:tab pos="3802063" algn="l"/>
                <a:tab pos="4487863" algn="l"/>
                <a:tab pos="5173663" algn="l"/>
                <a:tab pos="5859463" algn="l"/>
                <a:tab pos="6545263" algn="l"/>
                <a:tab pos="7231063" algn="l"/>
                <a:tab pos="7916863" algn="l"/>
                <a:tab pos="8602663" algn="l"/>
                <a:tab pos="9288463" algn="l"/>
                <a:tab pos="9974263" algn="l"/>
                <a:tab pos="106600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1058863" algn="l"/>
                <a:tab pos="1744663" algn="l"/>
                <a:tab pos="2430463" algn="l"/>
                <a:tab pos="3116263" algn="l"/>
                <a:tab pos="3802063" algn="l"/>
                <a:tab pos="4487863" algn="l"/>
                <a:tab pos="5173663" algn="l"/>
                <a:tab pos="5859463" algn="l"/>
                <a:tab pos="6545263" algn="l"/>
                <a:tab pos="7231063" algn="l"/>
                <a:tab pos="7916863" algn="l"/>
                <a:tab pos="8602663" algn="l"/>
                <a:tab pos="9288463" algn="l"/>
                <a:tab pos="9974263" algn="l"/>
                <a:tab pos="106600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1058863" algn="l"/>
                <a:tab pos="1744663" algn="l"/>
                <a:tab pos="2430463" algn="l"/>
                <a:tab pos="3116263" algn="l"/>
                <a:tab pos="3802063" algn="l"/>
                <a:tab pos="4487863" algn="l"/>
                <a:tab pos="5173663" algn="l"/>
                <a:tab pos="5859463" algn="l"/>
                <a:tab pos="6545263" algn="l"/>
                <a:tab pos="7231063" algn="l"/>
                <a:tab pos="7916863" algn="l"/>
                <a:tab pos="8602663" algn="l"/>
                <a:tab pos="9288463" algn="l"/>
                <a:tab pos="9974263" algn="l"/>
                <a:tab pos="106600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9pPr>
          </a:lstStyle>
          <a:p>
            <a:pPr>
              <a:lnSpc>
                <a:spcPct val="70000"/>
              </a:lnSpc>
              <a:spcBef>
                <a:spcPts val="750"/>
              </a:spcBef>
              <a:buClr>
                <a:srgbClr val="548235"/>
              </a:buClr>
              <a:buFont typeface="Arial" charset="0"/>
              <a:buChar char="•"/>
            </a:pPr>
            <a:r>
              <a:rPr lang="ru-RU" sz="2400" b="1">
                <a:latin typeface="Constantia" pitchFamily="16" charset="0"/>
                <a:ea typeface="Microsoft YaHei" charset="-122"/>
              </a:rPr>
              <a:t>Сегодня я узнал…</a:t>
            </a:r>
          </a:p>
          <a:p>
            <a:pPr>
              <a:lnSpc>
                <a:spcPct val="70000"/>
              </a:lnSpc>
              <a:spcBef>
                <a:spcPts val="750"/>
              </a:spcBef>
              <a:buClr>
                <a:srgbClr val="548235"/>
              </a:buClr>
              <a:buFont typeface="Arial" charset="0"/>
              <a:buChar char="•"/>
            </a:pPr>
            <a:r>
              <a:rPr lang="ru-RU" sz="2400" b="1">
                <a:latin typeface="Constantia" pitchFamily="16" charset="0"/>
                <a:ea typeface="Microsoft YaHei" charset="-122"/>
              </a:rPr>
              <a:t>Было интересно…</a:t>
            </a:r>
          </a:p>
          <a:p>
            <a:pPr>
              <a:lnSpc>
                <a:spcPct val="70000"/>
              </a:lnSpc>
              <a:spcBef>
                <a:spcPts val="750"/>
              </a:spcBef>
              <a:buClr>
                <a:srgbClr val="548235"/>
              </a:buClr>
              <a:buFont typeface="Arial" charset="0"/>
              <a:buChar char="•"/>
            </a:pPr>
            <a:r>
              <a:rPr lang="ru-RU" sz="2400" b="1">
                <a:latin typeface="Constantia" pitchFamily="16" charset="0"/>
                <a:ea typeface="Microsoft YaHei" charset="-122"/>
              </a:rPr>
              <a:t>Было трудно…</a:t>
            </a:r>
          </a:p>
          <a:p>
            <a:pPr>
              <a:lnSpc>
                <a:spcPct val="70000"/>
              </a:lnSpc>
              <a:spcBef>
                <a:spcPts val="750"/>
              </a:spcBef>
              <a:buClr>
                <a:srgbClr val="548235"/>
              </a:buClr>
              <a:buFont typeface="Arial" charset="0"/>
              <a:buChar char="•"/>
            </a:pPr>
            <a:r>
              <a:rPr lang="ru-RU" sz="2400" b="1">
                <a:latin typeface="Constantia" pitchFamily="16" charset="0"/>
                <a:ea typeface="Microsoft YaHei" charset="-122"/>
              </a:rPr>
              <a:t>Я выполнял задания…</a:t>
            </a:r>
          </a:p>
          <a:p>
            <a:pPr>
              <a:lnSpc>
                <a:spcPct val="70000"/>
              </a:lnSpc>
              <a:spcBef>
                <a:spcPts val="750"/>
              </a:spcBef>
              <a:buClr>
                <a:srgbClr val="548235"/>
              </a:buClr>
              <a:buFont typeface="Arial" charset="0"/>
              <a:buChar char="•"/>
            </a:pPr>
            <a:r>
              <a:rPr lang="ru-RU" sz="2400" b="1">
                <a:latin typeface="Constantia" pitchFamily="16" charset="0"/>
                <a:ea typeface="Microsoft YaHei" charset="-122"/>
              </a:rPr>
              <a:t>Я понял, что…</a:t>
            </a:r>
          </a:p>
          <a:p>
            <a:pPr>
              <a:lnSpc>
                <a:spcPct val="70000"/>
              </a:lnSpc>
              <a:spcBef>
                <a:spcPts val="750"/>
              </a:spcBef>
              <a:buClr>
                <a:srgbClr val="548235"/>
              </a:buClr>
              <a:buFont typeface="Arial" charset="0"/>
              <a:buChar char="•"/>
            </a:pPr>
            <a:r>
              <a:rPr lang="ru-RU" sz="2400" b="1">
                <a:latin typeface="Constantia" pitchFamily="16" charset="0"/>
                <a:ea typeface="Microsoft YaHei" charset="-122"/>
              </a:rPr>
              <a:t>Теперь я могу…</a:t>
            </a:r>
          </a:p>
          <a:p>
            <a:pPr>
              <a:lnSpc>
                <a:spcPct val="70000"/>
              </a:lnSpc>
              <a:spcBef>
                <a:spcPts val="750"/>
              </a:spcBef>
              <a:buClr>
                <a:srgbClr val="548235"/>
              </a:buClr>
              <a:buFont typeface="Arial" charset="0"/>
              <a:buChar char="•"/>
            </a:pPr>
            <a:r>
              <a:rPr lang="ru-RU" sz="2400" b="1">
                <a:latin typeface="Constantia" pitchFamily="16" charset="0"/>
                <a:ea typeface="Microsoft YaHei" charset="-122"/>
              </a:rPr>
              <a:t>Я научился…</a:t>
            </a:r>
          </a:p>
          <a:p>
            <a:pPr>
              <a:lnSpc>
                <a:spcPct val="70000"/>
              </a:lnSpc>
              <a:spcBef>
                <a:spcPts val="750"/>
              </a:spcBef>
              <a:buClr>
                <a:srgbClr val="548235"/>
              </a:buClr>
              <a:buFont typeface="Arial" charset="0"/>
              <a:buChar char="•"/>
            </a:pPr>
            <a:r>
              <a:rPr lang="ru-RU" sz="2400" b="1">
                <a:latin typeface="Constantia" pitchFamily="16" charset="0"/>
                <a:ea typeface="Microsoft YaHei" charset="-122"/>
              </a:rPr>
              <a:t>У меня получилось …</a:t>
            </a:r>
          </a:p>
          <a:p>
            <a:pPr>
              <a:lnSpc>
                <a:spcPct val="70000"/>
              </a:lnSpc>
              <a:spcBef>
                <a:spcPts val="750"/>
              </a:spcBef>
              <a:buClr>
                <a:srgbClr val="548235"/>
              </a:buClr>
              <a:buFont typeface="Arial" charset="0"/>
              <a:buChar char="•"/>
            </a:pPr>
            <a:r>
              <a:rPr lang="ru-RU" sz="2400" b="1">
                <a:latin typeface="Constantia" pitchFamily="16" charset="0"/>
                <a:ea typeface="Microsoft YaHei" charset="-122"/>
              </a:rPr>
              <a:t>Я смог…</a:t>
            </a:r>
          </a:p>
          <a:p>
            <a:pPr>
              <a:lnSpc>
                <a:spcPct val="70000"/>
              </a:lnSpc>
              <a:spcBef>
                <a:spcPts val="750"/>
              </a:spcBef>
              <a:buClr>
                <a:srgbClr val="548235"/>
              </a:buClr>
              <a:buFont typeface="Arial" charset="0"/>
              <a:buChar char="•"/>
            </a:pPr>
            <a:r>
              <a:rPr lang="ru-RU" sz="2400" b="1">
                <a:latin typeface="Constantia" pitchFamily="16" charset="0"/>
                <a:ea typeface="Microsoft YaHei" charset="-122"/>
              </a:rPr>
              <a:t>Я попробую…</a:t>
            </a:r>
          </a:p>
          <a:p>
            <a:pPr>
              <a:lnSpc>
                <a:spcPct val="70000"/>
              </a:lnSpc>
              <a:spcBef>
                <a:spcPts val="750"/>
              </a:spcBef>
              <a:buClr>
                <a:srgbClr val="548235"/>
              </a:buClr>
              <a:buFont typeface="Arial" charset="0"/>
              <a:buChar char="•"/>
            </a:pPr>
            <a:r>
              <a:rPr lang="ru-RU" sz="2400" b="1">
                <a:latin typeface="Constantia" pitchFamily="16" charset="0"/>
                <a:ea typeface="Microsoft YaHei" charset="-122"/>
              </a:rPr>
              <a:t>Меня удивило…</a:t>
            </a:r>
          </a:p>
          <a:p>
            <a:pPr>
              <a:lnSpc>
                <a:spcPct val="70000"/>
              </a:lnSpc>
              <a:spcBef>
                <a:spcPts val="750"/>
              </a:spcBef>
              <a:buClr>
                <a:srgbClr val="548235"/>
              </a:buClr>
              <a:buFont typeface="Arial" charset="0"/>
              <a:buChar char="•"/>
            </a:pPr>
            <a:r>
              <a:rPr lang="ru-RU" sz="2400" b="1">
                <a:latin typeface="Constantia" pitchFamily="16" charset="0"/>
                <a:ea typeface="Microsoft YaHei" charset="-122"/>
              </a:rPr>
              <a:t>Мне захотелось…</a:t>
            </a:r>
          </a:p>
          <a:p>
            <a:pPr>
              <a:lnSpc>
                <a:spcPct val="80000"/>
              </a:lnSpc>
              <a:spcBef>
                <a:spcPts val="750"/>
              </a:spcBef>
              <a:buFont typeface="Arial" charset="0"/>
              <a:buNone/>
            </a:pPr>
            <a:endParaRPr lang="ru-RU" sz="2400" b="1">
              <a:latin typeface="Constantia" pitchFamily="16" charset="0"/>
              <a:ea typeface="Microsoft YaHei" charset="-122"/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438" y="2078038"/>
            <a:ext cx="2195512" cy="2520950"/>
          </a:xfrm>
          <a:prstGeom prst="rect">
            <a:avLst/>
          </a:prstGeom>
          <a:noFill/>
          <a:ln w="9360" cap="sq">
            <a:solidFill>
              <a:srgbClr val="BF9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45126437"/>
      </p:ext>
    </p:extLst>
  </p:cSld>
  <p:clrMapOvr>
    <a:masterClrMapping/>
  </p:clrMapOvr>
  <p:transition spd="slow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492640"/>
            <a:ext cx="82089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Д/з: Конспект урока</a:t>
            </a:r>
            <a:r>
              <a:rPr lang="ru-RU" sz="4000" b="1" dirty="0" smtClean="0">
                <a:solidFill>
                  <a:srgbClr val="C00000"/>
                </a:solidFill>
              </a:rPr>
              <a:t>, </a:t>
            </a:r>
            <a:r>
              <a:rPr lang="ru-RU" sz="4000" b="1" dirty="0" smtClean="0">
                <a:solidFill>
                  <a:srgbClr val="C00000"/>
                </a:solidFill>
              </a:rPr>
              <a:t>параграф </a:t>
            </a:r>
            <a:endParaRPr lang="ru-RU" sz="4000" b="1" dirty="0" smtClean="0">
              <a:solidFill>
                <a:srgbClr val="C00000"/>
              </a:solidFill>
            </a:endParaRPr>
          </a:p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№ 30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1772816"/>
            <a:ext cx="8862086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Интерактивное упражнение </a:t>
            </a:r>
            <a:r>
              <a:rPr lang="ru-RU" sz="3200" u="sng" dirty="0">
                <a:hlinkClick r:id="rId2"/>
              </a:rPr>
              <a:t>https://learningapps.org/14134424</a:t>
            </a:r>
            <a:endParaRPr lang="ru-RU" sz="3200" dirty="0"/>
          </a:p>
          <a:p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3"/>
          <a:stretch>
            <a:fillRect/>
          </a:stretch>
        </p:blipFill>
        <p:spPr>
          <a:xfrm>
            <a:off x="2843808" y="2996952"/>
            <a:ext cx="3861197" cy="3335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5789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egor2\Downloads\4c7863c3133fcd2b105b8551c1427a96.jpe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50" t="38981" r="4306" b="10093"/>
          <a:stretch/>
        </p:blipFill>
        <p:spPr bwMode="auto">
          <a:xfrm>
            <a:off x="-1" y="764704"/>
            <a:ext cx="9165361" cy="522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908720"/>
            <a:ext cx="1554163" cy="1852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62866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418" y="1340768"/>
            <a:ext cx="912058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/>
              <a:t>Тема урока: </a:t>
            </a:r>
          </a:p>
          <a:p>
            <a:pPr algn="ctr"/>
            <a:r>
              <a:rPr lang="ru-RU" sz="4800" b="1" u="sng" dirty="0" smtClean="0">
                <a:solidFill>
                  <a:srgbClr val="C00000"/>
                </a:solidFill>
              </a:rPr>
              <a:t>Звук. Характеристики звука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2472" y="3284984"/>
            <a:ext cx="9504653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План урока:</a:t>
            </a:r>
          </a:p>
          <a:p>
            <a:pPr marL="342900" indent="-342900">
              <a:buAutoNum type="arabicPeriod"/>
            </a:pPr>
            <a:r>
              <a:rPr lang="ru-RU" sz="2700" b="1" dirty="0" smtClean="0">
                <a:solidFill>
                  <a:srgbClr val="002060"/>
                </a:solidFill>
              </a:rPr>
              <a:t> Дать определение понятия «Звук»;</a:t>
            </a:r>
          </a:p>
          <a:p>
            <a:pPr marL="342900" indent="-342900">
              <a:buAutoNum type="arabicPeriod"/>
            </a:pPr>
            <a:r>
              <a:rPr lang="ru-RU" sz="2700" b="1" dirty="0">
                <a:solidFill>
                  <a:srgbClr val="002060"/>
                </a:solidFill>
              </a:rPr>
              <a:t> </a:t>
            </a:r>
            <a:r>
              <a:rPr lang="ru-RU" sz="2700" b="1" dirty="0" smtClean="0">
                <a:solidFill>
                  <a:srgbClr val="002060"/>
                </a:solidFill>
              </a:rPr>
              <a:t>Рассмотреть виды звуков в природе;</a:t>
            </a:r>
          </a:p>
          <a:p>
            <a:pPr marL="342900" indent="-342900">
              <a:buAutoNum type="arabicPeriod"/>
            </a:pPr>
            <a:r>
              <a:rPr lang="ru-RU" sz="2700" b="1" dirty="0">
                <a:solidFill>
                  <a:srgbClr val="002060"/>
                </a:solidFill>
              </a:rPr>
              <a:t> </a:t>
            </a:r>
            <a:r>
              <a:rPr lang="ru-RU" sz="2700" b="1" dirty="0" smtClean="0">
                <a:solidFill>
                  <a:srgbClr val="002060"/>
                </a:solidFill>
              </a:rPr>
              <a:t>Определить как и в каких средах распространяется звук;</a:t>
            </a:r>
          </a:p>
          <a:p>
            <a:pPr marL="342900" indent="-342900">
              <a:buAutoNum type="arabicPeriod"/>
            </a:pPr>
            <a:r>
              <a:rPr lang="ru-RU" sz="2700" b="1" dirty="0">
                <a:solidFill>
                  <a:srgbClr val="002060"/>
                </a:solidFill>
              </a:rPr>
              <a:t> </a:t>
            </a:r>
            <a:r>
              <a:rPr lang="ru-RU" sz="2700" b="1" dirty="0" smtClean="0">
                <a:solidFill>
                  <a:srgbClr val="002060"/>
                </a:solidFill>
              </a:rPr>
              <a:t>Ознакомиться с основными характеристиками звука.</a:t>
            </a:r>
            <a:endParaRPr lang="ru-RU" sz="27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9807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1505" y="1394485"/>
            <a:ext cx="8767656" cy="212365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chemeClr val="tx1"/>
                </a:solidFill>
              </a:rPr>
              <a:t>            колебания</a:t>
            </a:r>
            <a:r>
              <a:rPr lang="ru-RU" sz="4400" b="1" dirty="0" smtClean="0">
                <a:solidFill>
                  <a:srgbClr val="C00000"/>
                </a:solidFill>
              </a:rPr>
              <a:t> </a:t>
            </a:r>
            <a:r>
              <a:rPr lang="ru-RU" sz="4400" b="1" dirty="0" smtClean="0"/>
              <a:t>механических упругих волн распространяющаяся в среде (…</a:t>
            </a:r>
            <a:r>
              <a:rPr lang="ru-RU" sz="4400" b="1" dirty="0" smtClean="0">
                <a:solidFill>
                  <a:srgbClr val="C00000"/>
                </a:solidFill>
              </a:rPr>
              <a:t>?</a:t>
            </a:r>
            <a:r>
              <a:rPr lang="ru-RU" sz="4400" b="1" dirty="0" smtClean="0"/>
              <a:t>..)</a:t>
            </a:r>
            <a:endParaRPr lang="ru-RU" sz="44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28" t="24250" r="8071" b="26655"/>
          <a:stretch/>
        </p:blipFill>
        <p:spPr bwMode="auto">
          <a:xfrm>
            <a:off x="318201" y="1611386"/>
            <a:ext cx="1504335" cy="575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Группа 5"/>
          <p:cNvGrpSpPr/>
          <p:nvPr/>
        </p:nvGrpSpPr>
        <p:grpSpPr>
          <a:xfrm>
            <a:off x="318201" y="4567603"/>
            <a:ext cx="8508937" cy="732967"/>
            <a:chOff x="318201" y="4567603"/>
            <a:chExt cx="8508937" cy="732967"/>
          </a:xfrm>
        </p:grpSpPr>
        <p:sp>
          <p:nvSpPr>
            <p:cNvPr id="3" name="TextBox 2"/>
            <p:cNvSpPr txBox="1"/>
            <p:nvPr/>
          </p:nvSpPr>
          <p:spPr>
            <a:xfrm>
              <a:off x="323528" y="4567603"/>
              <a:ext cx="850361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 smtClean="0">
                  <a:solidFill>
                    <a:srgbClr val="C00000"/>
                  </a:solidFill>
                </a:rPr>
                <a:t>Источники звука- </a:t>
              </a:r>
              <a:r>
                <a:rPr lang="ru-RU" sz="4000" dirty="0"/>
                <a:t>колеблющиеся тела</a:t>
              </a:r>
            </a:p>
          </p:txBody>
        </p:sp>
        <p:cxnSp>
          <p:nvCxnSpPr>
            <p:cNvPr id="5" name="Прямая соединительная линия 4"/>
            <p:cNvCxnSpPr/>
            <p:nvPr/>
          </p:nvCxnSpPr>
          <p:spPr>
            <a:xfrm>
              <a:off x="318201" y="5300570"/>
              <a:ext cx="8424936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98442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1194550" y="35913"/>
            <a:ext cx="6624736" cy="584775"/>
            <a:chOff x="1043608" y="116632"/>
            <a:chExt cx="6624736" cy="584775"/>
          </a:xfrm>
        </p:grpSpPr>
        <p:sp>
          <p:nvSpPr>
            <p:cNvPr id="2" name="TextBox 1"/>
            <p:cNvSpPr txBox="1"/>
            <p:nvPr/>
          </p:nvSpPr>
          <p:spPr>
            <a:xfrm>
              <a:off x="1331640" y="116632"/>
              <a:ext cx="6094682" cy="58477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ru-RU" sz="3200" b="1" dirty="0" smtClean="0">
                  <a:solidFill>
                    <a:srgbClr val="C00000"/>
                  </a:solidFill>
                </a:rPr>
                <a:t>Как воспринимает звук человек?</a:t>
              </a:r>
              <a:endParaRPr lang="ru-RU" sz="3200" b="1" dirty="0">
                <a:solidFill>
                  <a:srgbClr val="C00000"/>
                </a:solidFill>
              </a:endParaRPr>
            </a:p>
          </p:txBody>
        </p:sp>
        <p:cxnSp>
          <p:nvCxnSpPr>
            <p:cNvPr id="4" name="Прямая соединительная линия 3"/>
            <p:cNvCxnSpPr/>
            <p:nvPr/>
          </p:nvCxnSpPr>
          <p:spPr>
            <a:xfrm>
              <a:off x="1043608" y="701407"/>
              <a:ext cx="6624736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9" name="Группа 8"/>
          <p:cNvGrpSpPr/>
          <p:nvPr/>
        </p:nvGrpSpPr>
        <p:grpSpPr>
          <a:xfrm>
            <a:off x="1194548" y="3601756"/>
            <a:ext cx="6624736" cy="584776"/>
            <a:chOff x="1251086" y="116631"/>
            <a:chExt cx="6624736" cy="584776"/>
          </a:xfrm>
        </p:grpSpPr>
        <p:sp>
          <p:nvSpPr>
            <p:cNvPr id="10" name="TextBox 9"/>
            <p:cNvSpPr txBox="1"/>
            <p:nvPr/>
          </p:nvSpPr>
          <p:spPr>
            <a:xfrm>
              <a:off x="2460763" y="116631"/>
              <a:ext cx="4046301" cy="58477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pPr algn="ctr"/>
              <a:r>
                <a:rPr lang="ru-RU" sz="3200" b="1" dirty="0" smtClean="0">
                  <a:solidFill>
                    <a:srgbClr val="002060"/>
                  </a:solidFill>
                </a:rPr>
                <a:t>Как человек говорит?</a:t>
              </a:r>
              <a:endParaRPr lang="ru-RU" sz="3200" b="1" dirty="0">
                <a:solidFill>
                  <a:srgbClr val="002060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/>
          </p:nvCxnSpPr>
          <p:spPr>
            <a:xfrm>
              <a:off x="1251086" y="701407"/>
              <a:ext cx="6624736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3075" name="Picture 3" descr="C:\Users\Егор\Downloads\8YGE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508661"/>
            <a:ext cx="2736304" cy="2035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576" y="4447079"/>
            <a:ext cx="5279395" cy="2356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 descr="C:\Users\Егор\Desktop\ODIT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8" y="548680"/>
            <a:ext cx="9000998" cy="3075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8442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04248" y="3589311"/>
            <a:ext cx="2092301" cy="523220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Ультразвук</a:t>
            </a:r>
            <a:endParaRPr lang="ru-RU" sz="2800" b="1" u="sng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8514" y="2636912"/>
            <a:ext cx="1809750" cy="1257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924531"/>
            <a:ext cx="1656184" cy="3329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9773" y="2639510"/>
            <a:ext cx="1809750" cy="1257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108849" y="2543275"/>
            <a:ext cx="1483098" cy="107721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3200" b="1" dirty="0" smtClean="0"/>
              <a:t>20 кГц </a:t>
            </a:r>
          </a:p>
          <a:p>
            <a:pPr algn="ctr"/>
            <a:r>
              <a:rPr lang="ru-RU" sz="3200" b="1" dirty="0" smtClean="0"/>
              <a:t>(20000)</a:t>
            </a:r>
            <a:endParaRPr lang="ru-RU" sz="32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86136" y="2975772"/>
            <a:ext cx="1080937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200" b="1" dirty="0" smtClean="0"/>
              <a:t>20 Гц</a:t>
            </a:r>
            <a:endParaRPr lang="ru-RU" sz="32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217669" y="3589311"/>
            <a:ext cx="2092301" cy="523220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Инфразвук</a:t>
            </a:r>
            <a:endParaRPr lang="ru-RU" sz="2800" b="1" u="sng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0"/>
          <a:stretch/>
        </p:blipFill>
        <p:spPr bwMode="auto">
          <a:xfrm>
            <a:off x="0" y="848022"/>
            <a:ext cx="2592288" cy="1761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6668" y="260648"/>
            <a:ext cx="3191817" cy="2078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767" y="4112531"/>
            <a:ext cx="3095160" cy="16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2192" y="4168122"/>
            <a:ext cx="3051808" cy="2282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195736" y="179558"/>
            <a:ext cx="49080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Виды звуков в природе</a:t>
            </a:r>
            <a:endParaRPr lang="ru-RU" sz="3600" b="1" dirty="0">
              <a:solidFill>
                <a:srgbClr val="C00000"/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2195736" y="825889"/>
            <a:ext cx="4908010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1979712" y="3560547"/>
            <a:ext cx="1296144" cy="55198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5413779" y="3574929"/>
            <a:ext cx="1296144" cy="55198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98442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6460" y="44624"/>
            <a:ext cx="43444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Распространение звука</a:t>
            </a:r>
            <a:endParaRPr lang="ru-RU" sz="3200" b="1" dirty="0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H="1">
            <a:off x="316460" y="494521"/>
            <a:ext cx="4471564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367083" y="737006"/>
            <a:ext cx="21216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1. Вакуум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0" t="3529"/>
          <a:stretch/>
        </p:blipFill>
        <p:spPr bwMode="auto">
          <a:xfrm>
            <a:off x="367083" y="1651819"/>
            <a:ext cx="3672318" cy="28573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265549"/>
            <a:ext cx="2829294" cy="3315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712053" y="4594994"/>
            <a:ext cx="230870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Роберт Бойль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1660 г.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616" y="5859845"/>
            <a:ext cx="89718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Вывод: </a:t>
            </a:r>
            <a:r>
              <a:rPr lang="ru-RU" sz="2800" b="1" dirty="0" smtClean="0"/>
              <a:t>в вакууме звуковые волны не распространяются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1398442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6460" y="-99392"/>
            <a:ext cx="43444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Распространение звука</a:t>
            </a:r>
            <a:endParaRPr lang="ru-RU" sz="3200" b="1" dirty="0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H="1">
            <a:off x="316460" y="350505"/>
            <a:ext cx="4471564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350561" y="452886"/>
            <a:ext cx="20399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2. Воздух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18604" y="5933675"/>
            <a:ext cx="84846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Вывод: </a:t>
            </a:r>
            <a:r>
              <a:rPr lang="ru-RU" sz="2800" b="1" dirty="0" smtClean="0"/>
              <a:t>в воздухе звуковые волны распространяются </a:t>
            </a:r>
            <a:endParaRPr lang="ru-RU" sz="2800" b="1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3826" y="1317847"/>
            <a:ext cx="6532582" cy="22360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620245" y="3812576"/>
            <a:ext cx="3979744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4400" i="1" dirty="0" smtClean="0">
                <a:solidFill>
                  <a:srgbClr val="002060"/>
                </a:solidFill>
              </a:rPr>
              <a:t>V</a:t>
            </a:r>
            <a:r>
              <a:rPr lang="ru-RU" sz="3200" i="1" dirty="0" err="1" smtClean="0">
                <a:solidFill>
                  <a:srgbClr val="002060"/>
                </a:solidFill>
              </a:rPr>
              <a:t>в.воздухе</a:t>
            </a:r>
            <a:r>
              <a:rPr lang="ru-RU" sz="3200" i="1" dirty="0" smtClean="0">
                <a:solidFill>
                  <a:srgbClr val="002060"/>
                </a:solidFill>
              </a:rPr>
              <a:t>= </a:t>
            </a:r>
            <a:r>
              <a:rPr lang="ru-RU" sz="3600" b="1" i="1" dirty="0" smtClean="0">
                <a:solidFill>
                  <a:srgbClr val="002060"/>
                </a:solidFill>
              </a:rPr>
              <a:t>340 м/с</a:t>
            </a:r>
            <a:endParaRPr lang="ru-RU" sz="3600" b="1" i="1" dirty="0">
              <a:solidFill>
                <a:srgbClr val="00206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483" y="1226744"/>
            <a:ext cx="2064253" cy="2418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217676" y="3627910"/>
            <a:ext cx="189186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М. </a:t>
            </a:r>
            <a:r>
              <a:rPr lang="ru-RU" sz="2800" b="1" dirty="0" err="1" smtClean="0">
                <a:solidFill>
                  <a:srgbClr val="C00000"/>
                </a:solidFill>
              </a:rPr>
              <a:t>Мерсен</a:t>
            </a:r>
            <a:endParaRPr lang="ru-RU" sz="2800" b="1" dirty="0" smtClean="0">
              <a:solidFill>
                <a:srgbClr val="C00000"/>
              </a:solidFill>
            </a:endParaRPr>
          </a:p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1636 г. 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039475" y="5043587"/>
            <a:ext cx="57879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Если </a:t>
            </a:r>
            <a:r>
              <a:rPr lang="en-US" sz="3600" b="1" i="1" dirty="0" smtClean="0"/>
              <a:t>v››340 </a:t>
            </a:r>
            <a:r>
              <a:rPr lang="ru-RU" sz="3600" b="1" i="1" dirty="0" smtClean="0"/>
              <a:t>м</a:t>
            </a:r>
            <a:r>
              <a:rPr lang="en-US" sz="3600" b="1" i="1" dirty="0" smtClean="0"/>
              <a:t>/c→ </a:t>
            </a:r>
            <a:r>
              <a:rPr lang="ru-RU" sz="3600" b="1" i="1" u="sng" dirty="0" smtClean="0">
                <a:solidFill>
                  <a:srgbClr val="C00000"/>
                </a:solidFill>
              </a:rPr>
              <a:t>гиперзвук</a:t>
            </a:r>
            <a:endParaRPr lang="ru-RU" sz="3600" b="1" u="sng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258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6460" y="-99392"/>
            <a:ext cx="43444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Распространение звука</a:t>
            </a:r>
            <a:endParaRPr lang="ru-RU" sz="3200" b="1" dirty="0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H="1">
            <a:off x="316460" y="350505"/>
            <a:ext cx="4471564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350561" y="452886"/>
            <a:ext cx="27303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3. Жидкость 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36096" y="4493235"/>
            <a:ext cx="359081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Вывод: </a:t>
            </a:r>
            <a:r>
              <a:rPr lang="ru-RU" sz="2800" b="1" dirty="0" smtClean="0"/>
              <a:t>в разных жидкостях </a:t>
            </a:r>
            <a:r>
              <a:rPr lang="en-US" sz="2800" i="1" dirty="0" smtClean="0"/>
              <a:t>V</a:t>
            </a:r>
            <a:r>
              <a:rPr lang="ru-RU" sz="2800" i="1" dirty="0" smtClean="0"/>
              <a:t>звука разная.</a:t>
            </a:r>
          </a:p>
          <a:p>
            <a:r>
              <a:rPr lang="en-US" sz="2800" i="1" dirty="0" smtClean="0">
                <a:solidFill>
                  <a:srgbClr val="002060"/>
                </a:solidFill>
              </a:rPr>
              <a:t>V</a:t>
            </a:r>
            <a:r>
              <a:rPr lang="ru-RU" sz="2800" i="1" dirty="0" err="1" smtClean="0">
                <a:solidFill>
                  <a:srgbClr val="002060"/>
                </a:solidFill>
              </a:rPr>
              <a:t>в.жид</a:t>
            </a:r>
            <a:r>
              <a:rPr lang="ru-RU" sz="2800" i="1" dirty="0" smtClean="0">
                <a:solidFill>
                  <a:srgbClr val="002060"/>
                </a:solidFill>
              </a:rPr>
              <a:t>.</a:t>
            </a:r>
            <a:r>
              <a:rPr lang="ru-RU" sz="6000" i="1" dirty="0" smtClean="0">
                <a:solidFill>
                  <a:srgbClr val="002060"/>
                </a:solidFill>
              </a:rPr>
              <a:t>›</a:t>
            </a:r>
            <a:r>
              <a:rPr lang="en-US" sz="2800" i="1" dirty="0" smtClean="0">
                <a:solidFill>
                  <a:srgbClr val="002060"/>
                </a:solidFill>
              </a:rPr>
              <a:t> V</a:t>
            </a:r>
            <a:r>
              <a:rPr lang="ru-RU" sz="2800" i="1" dirty="0" err="1" smtClean="0">
                <a:solidFill>
                  <a:srgbClr val="002060"/>
                </a:solidFill>
              </a:rPr>
              <a:t>в.воздухе</a:t>
            </a:r>
            <a:endParaRPr lang="ru-RU" sz="2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823605" y="3194908"/>
            <a:ext cx="3001143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800" i="1" dirty="0" smtClean="0">
                <a:solidFill>
                  <a:srgbClr val="002060"/>
                </a:solidFill>
              </a:rPr>
              <a:t>V</a:t>
            </a:r>
            <a:r>
              <a:rPr lang="ru-RU" sz="2800" i="1" dirty="0" err="1" smtClean="0">
                <a:solidFill>
                  <a:srgbClr val="002060"/>
                </a:solidFill>
              </a:rPr>
              <a:t>в.воде</a:t>
            </a:r>
            <a:r>
              <a:rPr lang="ru-RU" sz="2800" i="1" dirty="0" smtClean="0">
                <a:solidFill>
                  <a:srgbClr val="002060"/>
                </a:solidFill>
              </a:rPr>
              <a:t>= </a:t>
            </a:r>
            <a:r>
              <a:rPr lang="ru-RU" sz="2800" b="1" i="1" dirty="0" smtClean="0">
                <a:solidFill>
                  <a:srgbClr val="002060"/>
                </a:solidFill>
              </a:rPr>
              <a:t>1435 м/с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537389"/>
            <a:ext cx="5463020" cy="1347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496" y="4025905"/>
            <a:ext cx="5054584" cy="2715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17824"/>
            <a:ext cx="1630950" cy="1786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5742" y="1317885"/>
            <a:ext cx="1607427" cy="17864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3448" y="3194908"/>
            <a:ext cx="338926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Ж. </a:t>
            </a:r>
            <a:r>
              <a:rPr lang="ru-RU" sz="2400" b="1" dirty="0" err="1" smtClean="0">
                <a:solidFill>
                  <a:srgbClr val="C00000"/>
                </a:solidFill>
              </a:rPr>
              <a:t>Колладон</a:t>
            </a:r>
            <a:r>
              <a:rPr lang="ru-RU" sz="2400" b="1" dirty="0" smtClean="0">
                <a:solidFill>
                  <a:srgbClr val="C00000"/>
                </a:solidFill>
              </a:rPr>
              <a:t>, Ж. Штурм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1826 г. 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491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527</TotalTime>
  <Words>327</Words>
  <Application>Microsoft Office PowerPoint</Application>
  <PresentationFormat>Экран (4:3)</PresentationFormat>
  <Paragraphs>80</Paragraphs>
  <Slides>15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Егор</dc:creator>
  <cp:lastModifiedBy>Егор Брич</cp:lastModifiedBy>
  <cp:revision>48</cp:revision>
  <dcterms:created xsi:type="dcterms:W3CDTF">2020-03-03T15:06:44Z</dcterms:created>
  <dcterms:modified xsi:type="dcterms:W3CDTF">2024-02-19T06:12:41Z</dcterms:modified>
</cp:coreProperties>
</file>