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77" r:id="rId6"/>
    <p:sldId id="261" r:id="rId7"/>
    <p:sldId id="263" r:id="rId8"/>
    <p:sldId id="278" r:id="rId9"/>
    <p:sldId id="265" r:id="rId10"/>
    <p:sldId id="267" r:id="rId11"/>
    <p:sldId id="276" r:id="rId12"/>
    <p:sldId id="268" r:id="rId13"/>
    <p:sldId id="271" r:id="rId14"/>
    <p:sldId id="270" r:id="rId15"/>
    <p:sldId id="25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F60C27-EBEA-48D7-9215-1F17E7416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FC063AF-5CC8-43A3-A1BF-44C8DA255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C18EFC-0860-4229-85FB-CE869771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EF958F-DD20-4817-9193-11A09204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2E7443-B40F-4912-ACFF-59FFF477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86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1EE81-FFA0-4CCA-BE62-8A973B53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71A1BD5-D848-488C-AAC2-E8A53EA03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769293-273A-4CD7-AC1B-2AEC1A93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01D655-0F78-40ED-BCEF-54125D17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52C972-38CB-4306-A404-6ACF6A78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93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B17CE9D-4732-4772-9129-1A7B91F15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6A733FD-06B9-46FB-8618-2FAB1CCAB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FFE78B-26F1-44D9-BF94-17258D54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ED3CA3-993F-49EA-8DAA-96A441BB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6DDD51-0ABE-4BDB-80B3-2735D534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93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DC282A-9335-4328-87F4-7E76CC75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539FFB-9735-4C74-AD22-26DBDCD00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4D7AB0-88A8-45E2-A17E-3E3AF753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B86858-1EB2-4CA1-A04A-4C82451E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C6E4EF-985F-481F-A67A-40CAC04B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966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C267C-EDD0-41BF-9300-CAAC6CDD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8C0543-2D25-4CA5-A694-49182585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65A217-EFCA-48A0-952A-7E7B6C7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6DDF3A-1786-4426-BE12-341E949D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C43D50-2361-4DF2-934F-8B8B7D24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59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D30719-65EC-4D5F-9EDB-E24EF812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01C918-0979-4C0B-8B2A-C9239059D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C581A1E-FE4F-4A3C-B718-A9E09173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38A0FA-AEB9-4C67-828B-AAA7B792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013298-E2CB-4221-82CE-591FA5CF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09B279-7446-4349-A141-450DA5F0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249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9AC00D-6BC0-47B7-850C-15438B00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139B84-530C-4F91-A225-EE9552A1E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5712C6-D022-4A98-B023-29C7C2043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D986380-E471-40AC-AFE4-3B1BC2CD86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00383E1-4F5D-4D70-B7BC-CD4FD89D7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2931E58-6AFD-43BD-80E6-CD6352B30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2A40F1E-A0BA-4BA5-9371-E44CA311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A0D9A10-FC68-48E6-BAF9-E8B04A5D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90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69DA55-69FF-42A0-A601-C9F0B6AA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19DDD2-29EB-4EE5-9503-FF3D27EC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C70F6F-E410-4F84-AE4C-DFAF8188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61436D-C4CE-4D68-ABD3-46475EF7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441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9FDD54C-0C05-4E5C-8A76-37388F02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13AF8D-D73B-46FA-8930-C30A48C5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DDE6B1E-5EE7-4456-85D1-62EA5BA7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05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68E366-17D0-44FB-9278-77F6536F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9B5243-A41B-4889-BB52-89E8F264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4374E9-4A2F-4D20-9C73-35CE3F00C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0C3327B-F5F9-4A83-AD2E-0A74F3FF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F4189D-0FF3-4F71-96FE-01975D37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07F370-30C9-4AAA-8688-B9453D40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339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65AF4E-3DE5-4179-9A42-65E80F10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0346E11-2D66-4A6E-AF92-CE001C31D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270383-C16F-4A49-A618-3A460E942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EB5503-FE62-4D5C-80B8-4504BD90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0C33FF-DB48-4272-9782-134FF7B4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DC268E-D332-47C9-9DE5-B337EAA2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54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223AA9-4500-4942-B4BB-7F97C1BA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2312B85-EB29-48C4-B976-EB988D856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116416-2FA7-4FE9-9FCA-7F7B173E6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122D-C60C-46D7-8D28-8FDD933B3738}" type="datetimeFigureOut">
              <a:rPr lang="ru-RU" smtClean="0"/>
              <a:pPr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4724FD-FBCA-4C3C-AEDE-546C9B40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9077A1-89AD-44CE-A08A-BBF3B6CF2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A58B2-D5AC-4AEF-B726-714CCF32A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67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habalkina.kz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736C738-6BCF-46CE-BCA3-4D8CD460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3B2BB92-4032-46C8-8CCC-34329A30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8297">
            <a:off x="7892412" y="1147812"/>
            <a:ext cx="3757628" cy="413339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AD02B3-A4C7-46A3-BCF8-477328BCF7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00149"/>
            <a:ext cx="2107453" cy="21074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E6B8D1-7912-475B-8343-4D7B63A71D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50" y="2777883"/>
            <a:ext cx="3726718" cy="27142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827BA2-001D-4D23-814A-B7DB2C58B4E1}"/>
              </a:ext>
            </a:extLst>
          </p:cNvPr>
          <p:cNvSpPr/>
          <p:nvPr/>
        </p:nvSpPr>
        <p:spPr>
          <a:xfrm>
            <a:off x="718589" y="3134308"/>
            <a:ext cx="31581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МИФ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442E5F-E687-4E5F-BD18-FC40F788CB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3641" y="2900627"/>
            <a:ext cx="1640284" cy="2187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C7FD23-FD2B-4E3A-B52C-5AA0F03C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841812">
            <a:off x="5623595" y="3297480"/>
            <a:ext cx="1336146" cy="1781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15ADA7-1253-476C-952A-E10ECD4E4F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2630" y="3120229"/>
            <a:ext cx="1539231" cy="2052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5FE968-F0D3-4B19-AD75-DCC20790CA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0613" y="4216054"/>
            <a:ext cx="1195388" cy="1593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14556EF-2DFD-4D11-9E11-2121B38EC4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488" y="3487410"/>
            <a:ext cx="1195388" cy="1593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7E8BF2F-DCF4-4B4C-858F-B5FAC4F8789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4766" y="3088082"/>
            <a:ext cx="2082856" cy="27771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75C9705-1840-43A3-864A-F8027FDC4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8574" y="2279919"/>
            <a:ext cx="3653284" cy="2240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96ABC51-0A70-46C9-A979-02A895E54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1788" y="104608"/>
            <a:ext cx="2281722" cy="267844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6E2F7B5-38E7-4F8A-8516-404E35B15263}"/>
              </a:ext>
            </a:extLst>
          </p:cNvPr>
          <p:cNvSpPr/>
          <p:nvPr/>
        </p:nvSpPr>
        <p:spPr>
          <a:xfrm>
            <a:off x="1683053" y="851578"/>
            <a:ext cx="749557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Портфолио</a:t>
            </a:r>
          </a:p>
          <a:p>
            <a:pPr algn="ctr"/>
            <a:r>
              <a:rPr lang="ru-RU" sz="28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учителя математики, информатики и физики:</a:t>
            </a:r>
          </a:p>
          <a:p>
            <a:pPr algn="ctr"/>
            <a:r>
              <a:rPr lang="ru-RU" sz="28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Рыбинок Екатерины Валерьевны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73F12A5-ECA9-45D7-ACFB-EB3E0C19FC3A}"/>
              </a:ext>
            </a:extLst>
          </p:cNvPr>
          <p:cNvSpPr/>
          <p:nvPr/>
        </p:nvSpPr>
        <p:spPr>
          <a:xfrm>
            <a:off x="1293222" y="5254509"/>
            <a:ext cx="89611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КГУ «Алчановская основная </a:t>
            </a:r>
            <a:r>
              <a:rPr lang="ru-RU" sz="2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средняя школа отдела образования </a:t>
            </a:r>
            <a:r>
              <a:rPr lang="ru-RU" sz="2000" b="1" dirty="0" err="1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Денисовского</a:t>
            </a:r>
            <a:r>
              <a:rPr lang="ru-RU" sz="2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района» Управления образования </a:t>
            </a:r>
            <a:r>
              <a:rPr lang="ru-RU" sz="2000" b="1" dirty="0" err="1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акимата</a:t>
            </a:r>
            <a:r>
              <a:rPr lang="ru-RU" sz="2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Костанайской</a:t>
            </a:r>
            <a:r>
              <a:rPr lang="ru-RU" sz="2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области</a:t>
            </a:r>
            <a:endParaRPr lang="ru-RU" sz="2000" b="1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2022г</a:t>
            </a:r>
            <a:r>
              <a:rPr lang="ru-RU" sz="2000" b="1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2257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BBCA0ED-248D-4837-B1C2-C59CB2243FEC}"/>
              </a:ext>
            </a:extLst>
          </p:cNvPr>
          <p:cNvSpPr/>
          <p:nvPr/>
        </p:nvSpPr>
        <p:spPr>
          <a:xfrm rot="879467">
            <a:off x="149702" y="962371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Научно - методическая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58B264-5F3D-4C4B-8F40-F59912E56B44}"/>
              </a:ext>
            </a:extLst>
          </p:cNvPr>
          <p:cNvSpPr txBox="1"/>
          <p:nvPr/>
        </p:nvSpPr>
        <p:spPr>
          <a:xfrm>
            <a:off x="3672068" y="120711"/>
            <a:ext cx="798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педагогического мастерства и различных профессиональных конкурсах.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15EA8A8-39DE-4D4D-A74D-47F41D9758F8}"/>
              </a:ext>
            </a:extLst>
          </p:cNvPr>
          <p:cNvSpPr/>
          <p:nvPr/>
        </p:nvSpPr>
        <p:spPr>
          <a:xfrm>
            <a:off x="2265770" y="777704"/>
            <a:ext cx="70175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участие в дистанционном фестивале для педагогов "ТӘУЕЛСІЗДІК - МӘҢГІЛІК ЕЛДІҢ ТҰҒЫРЫ" публикация, обобщение и распространение педагогического опыта.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участие в республиканском дистанционном фестивале "Педагогические Инновации - 2019". Опубликована электронная версия портфолио педагога.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участие в конкурсе "Педагогические идеи" 2 место в номинации "Презентации в урочной деятельности".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за участие в IV республиканском конкурсе профессионального мастерства педагогов "45 МИНУТ". Опубликован открытый урок - сказка "Компьютерные сети 7 класс"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4860B0-D9E2-4580-94D2-39025B6076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07" y="3263327"/>
            <a:ext cx="2046751" cy="298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CBF3AD-3B6F-4C44-A56F-0DD465E43B6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1644" y="3263327"/>
            <a:ext cx="2128990" cy="302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9A9732-1643-4F00-982A-B8EC26CE53D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4620" y="3254920"/>
            <a:ext cx="2100184" cy="298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48F1D84-4D58-4113-8B5E-0D1482D566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00097" y="3239917"/>
            <a:ext cx="2769021" cy="196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BCB58F8-83BE-433B-B98A-F71414D32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0097" y="959052"/>
            <a:ext cx="2723790" cy="209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B269DF-022D-43D8-965E-A8A39BFB8704}"/>
              </a:ext>
            </a:extLst>
          </p:cNvPr>
          <p:cNvSpPr/>
          <p:nvPr/>
        </p:nvSpPr>
        <p:spPr>
          <a:xfrm>
            <a:off x="6540152" y="3101649"/>
            <a:ext cx="2743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 в Республиканском педагогическом конкурсе «Школа точных наук»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EAE388-DAED-4557-9FD0-72DBAC2E6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3244" y="4221976"/>
            <a:ext cx="2538413" cy="196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7819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30179A5-9670-4A70-BD09-84FDDB1F6B10}"/>
              </a:ext>
            </a:extLst>
          </p:cNvPr>
          <p:cNvSpPr/>
          <p:nvPr/>
        </p:nvSpPr>
        <p:spPr>
          <a:xfrm rot="879467">
            <a:off x="149702" y="962371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Научно - методическая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067931-BA77-4EC6-AC9C-6F95410C5848}"/>
              </a:ext>
            </a:extLst>
          </p:cNvPr>
          <p:cNvSpPr txBox="1"/>
          <p:nvPr/>
        </p:nvSpPr>
        <p:spPr>
          <a:xfrm>
            <a:off x="3249901" y="295413"/>
            <a:ext cx="798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педагогических олимпиадах.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04771DC-F0F9-43BC-AC3B-734363B18377}"/>
              </a:ext>
            </a:extLst>
          </p:cNvPr>
          <p:cNvSpPr/>
          <p:nvPr/>
        </p:nvSpPr>
        <p:spPr>
          <a:xfrm>
            <a:off x="2708930" y="849410"/>
            <a:ext cx="9368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за участие в республиканской олимпиаде "Профессиональная компетентность: учитель информатики«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республиканской олимпиаде "Обновленное содержание образования в Республике Казахстан«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Казахстанской интернет олимпиаде (КИО) учитель информатики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 республиканской олимпиаде "Инклюзивное образование в Казахстане«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за победу в Республиканской педагогической олимпиаде "Современные образовательные стандарты".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участие в педагогической олимпиаде "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Педстарт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по физике от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Дарын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A9B4C0-99A8-4D41-B040-81781E5CC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4" y="3429000"/>
            <a:ext cx="1958975" cy="269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6211A4-3083-45AB-A604-D2C2C793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813" y="3429000"/>
            <a:ext cx="1958975" cy="274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F733E6-3EA1-44B5-A3EE-7EC3459BD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197" y="3429000"/>
            <a:ext cx="1958974" cy="275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3CBFA1-CA0A-46BF-8E43-6D59F5944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931" y="4314208"/>
            <a:ext cx="2423266" cy="187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03E9B0-4B9E-47BB-B3FF-F955380AA15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8752" y="3429000"/>
            <a:ext cx="2411448" cy="170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F28F15A-AF0A-4095-B3E2-C0B024180D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84568" y="3394702"/>
            <a:ext cx="1907432" cy="274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32962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3BE278D-B98C-4DB2-800E-792CCE206CE5}"/>
              </a:ext>
            </a:extLst>
          </p:cNvPr>
          <p:cNvSpPr/>
          <p:nvPr/>
        </p:nvSpPr>
        <p:spPr>
          <a:xfrm rot="879467">
            <a:off x="149702" y="962371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Научно - методическая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9AB698-3CD5-4EA0-817D-BF1C40AF5EBB}"/>
              </a:ext>
            </a:extLst>
          </p:cNvPr>
          <p:cNvSpPr txBox="1"/>
          <p:nvPr/>
        </p:nvSpPr>
        <p:spPr>
          <a:xfrm>
            <a:off x="3822043" y="159586"/>
            <a:ext cx="798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на конференциях. Публикации в СМИ.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2DDB18-C841-4A69-89B8-74E4176ED264}"/>
              </a:ext>
            </a:extLst>
          </p:cNvPr>
          <p:cNvSpPr/>
          <p:nvPr/>
        </p:nvSpPr>
        <p:spPr>
          <a:xfrm>
            <a:off x="2844800" y="819869"/>
            <a:ext cx="9112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 в Республиканской научно-практической конференции "Современные образовательные технологии в учебном процессе". Опубликован педагогический проект "Изучение курса информационно-коммуникационные технологии в 1 классе".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применения педагогического проекта "Информационно-коммуникационные технологии 1 класс" опубликован в сборнике материалов V ежегодной Республиканской конференции "Современные образовательные технологии в учебном процессе" 1 часть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-Султан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республиканской акции "Час кода".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участие в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республиканской научно-практической конференции “Методы и приемы обучения в ХХІ веке: теория, практика” которая проводится Республиканским научно-методическим, информационно-познавательным, педагогическим журналом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педагогикасы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9B04E9-B983-4256-A237-F218867E6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78" t="9732" b="11955"/>
          <a:stretch/>
        </p:blipFill>
        <p:spPr>
          <a:xfrm>
            <a:off x="79417" y="2183180"/>
            <a:ext cx="2836635" cy="171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D670E39-345D-428D-AD9A-5AC6FAA6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9" y="4055175"/>
            <a:ext cx="2836635" cy="198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D337CC5-1EC5-4036-985A-9EABABB3E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50" y="3163966"/>
            <a:ext cx="2031631" cy="286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E8B0397-48A3-40EA-A1EC-8E5327581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692" y="3789727"/>
            <a:ext cx="3200768" cy="224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AABC426-E7F7-48E0-8E2E-A34C14FAD17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0952" y="3726921"/>
            <a:ext cx="3200769" cy="230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6861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BFCB71-A493-4275-9C2D-9F70701A73FD}"/>
              </a:ext>
            </a:extLst>
          </p:cNvPr>
          <p:cNvSpPr/>
          <p:nvPr/>
        </p:nvSpPr>
        <p:spPr>
          <a:xfrm rot="879467">
            <a:off x="149702" y="839260"/>
            <a:ext cx="2406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Внеурочная деятельность по предмету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3DE336-DCDE-4A29-8AEF-833D9A3785C6}"/>
              </a:ext>
            </a:extLst>
          </p:cNvPr>
          <p:cNvSpPr txBox="1"/>
          <p:nvPr/>
        </p:nvSpPr>
        <p:spPr>
          <a:xfrm>
            <a:off x="3249901" y="295413"/>
            <a:ext cx="798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предметных олимпиад среди учащихся 7 – 9 классов </a:t>
            </a:r>
          </a:p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КГУ «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Алчановская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школа» по физике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B629FC1-98AB-40B3-9B94-89B8FEF04976}"/>
              </a:ext>
            </a:extLst>
          </p:cNvPr>
          <p:cNvSpPr/>
          <p:nvPr/>
        </p:nvSpPr>
        <p:spPr>
          <a:xfrm>
            <a:off x="2708930" y="1144824"/>
            <a:ext cx="9254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международного турнира М.В. Ломоносова: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Ильдисов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Ислам 7 класс физика 2 место,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Нагашбаева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Жибек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класс физика 3 место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 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республиканской олимпиады "Солнечная система" по астрономии от «ПРОСВЕЩЕНИЕ»: 1 место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Ильдисов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Ислам 7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33B4D1-3C31-435A-BF35-8527721D1E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733" y="2108222"/>
            <a:ext cx="3008758" cy="212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F8A139-C833-45EE-B02F-5E6B8DF032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2920" y="4069426"/>
            <a:ext cx="3105243" cy="219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F910B2-D2B5-4964-BCC5-9B4736D14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587" y="3330952"/>
            <a:ext cx="3116729" cy="219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003783C-F9D1-4CF4-8169-6ACCE81B5C14}"/>
              </a:ext>
            </a:extLst>
          </p:cNvPr>
          <p:cNvSpPr/>
          <p:nvPr/>
        </p:nvSpPr>
        <p:spPr>
          <a:xfrm>
            <a:off x="3503273" y="2312344"/>
            <a:ext cx="844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Казахстанской Интернет олимпиады (КИО) по физике: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Килеев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Аркадий 9 класс 1место; Энгельгардт Екатерина и Колесник Даниил 7 класс 3 и 2 место в Республике Казахстан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387CD2-33C1-4FB1-958C-5A8A143BE3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4092" y="3282297"/>
            <a:ext cx="3208362" cy="226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2C69A5F-DE28-4481-B496-F010184B31D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46723" y="4429472"/>
            <a:ext cx="3416676" cy="241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35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383AA3-B42C-425F-8728-5A69EC033880}"/>
              </a:ext>
            </a:extLst>
          </p:cNvPr>
          <p:cNvSpPr txBox="1"/>
          <p:nvPr/>
        </p:nvSpPr>
        <p:spPr>
          <a:xfrm>
            <a:off x="3249901" y="295413"/>
            <a:ext cx="798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предметных олимпиад среди учащихся 5 – 9 классов </a:t>
            </a:r>
          </a:p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КГУ «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Алчановская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школа» по информатике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E59719-3AB5-43BE-B6C8-F7DD3E7E76FF}"/>
              </a:ext>
            </a:extLst>
          </p:cNvPr>
          <p:cNvSpPr/>
          <p:nvPr/>
        </p:nvSpPr>
        <p:spPr>
          <a:xfrm>
            <a:off x="2667657" y="1039695"/>
            <a:ext cx="91528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XVI международной олимпиады "Учитель XXI века" 2018-2019 учебный год: 2 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Ильдисов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Ислам 6 класс; 1 место Козаченко Алексей 8 класс; 1 место Рыбка Мария 9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Республиканской олимпиады от "РИМЦ Просвещение" 2018-2019 учебный год 1 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Фильвок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Карина 5 класс; 2 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Журкумбаева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 8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турнира имени М.В. Ломоносова по информатике от "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Уркер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(международный уровень) 2019-2020 учебный год: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Журкумбаева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9 класс лауреат 2 место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Национальной Интернет олимпиады (НИО) 2019-2020 учебный год: 2 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Маусынбаева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Жанеля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класс информатика; 3 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Кудайбергенов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Радмир 9 класс информатика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CD6C26-3614-4C51-9C19-D7EAB2C1BF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5500" y="4006783"/>
            <a:ext cx="3271746" cy="231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47CD56-9A4B-411F-8C77-D844E46B15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051" y="1846175"/>
            <a:ext cx="1667860" cy="233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E1F3AA6-8F2D-4764-8185-336F317508CA}"/>
              </a:ext>
            </a:extLst>
          </p:cNvPr>
          <p:cNvSpPr/>
          <p:nvPr/>
        </p:nvSpPr>
        <p:spPr>
          <a:xfrm rot="879467">
            <a:off x="372383" y="724231"/>
            <a:ext cx="2406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Внеурочная деятельность по предмету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38735F-0B76-4D0D-8494-74091BD00E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778" y="3736089"/>
            <a:ext cx="1653461" cy="231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4CFA25-5C29-4851-ACFB-0EA7CD80A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507" y="3986622"/>
            <a:ext cx="1657350" cy="233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27A666F-655B-4DA2-94CC-33D76146E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8538" y="4384753"/>
            <a:ext cx="1670747" cy="231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88DC801-8F60-484A-AA31-ECB3C01D76E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30757" y="3013677"/>
            <a:ext cx="2671486" cy="189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DFABA1E-41AD-4765-B991-B75D0EFFD01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40328" y="4628030"/>
            <a:ext cx="2796033" cy="198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AE46544-E458-49F7-B726-2531ED323505}"/>
              </a:ext>
            </a:extLst>
          </p:cNvPr>
          <p:cNvSpPr/>
          <p:nvPr/>
        </p:nvSpPr>
        <p:spPr>
          <a:xfrm>
            <a:off x="1788486" y="2874215"/>
            <a:ext cx="6760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республиканской олимпиады "Устройство персонального компьютера" по информатике 5-9 классы от «Просвещение»: 1 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Срымова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Жансая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класс, 1 место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Маусымбаева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Жанеля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класс, 2 место Козаченко Алексей 9 класс</a:t>
            </a:r>
          </a:p>
        </p:txBody>
      </p:sp>
    </p:spTree>
    <p:extLst>
      <p:ext uri="{BB962C8B-B14F-4D97-AF65-F5344CB8AC3E}">
        <p14:creationId xmlns:p14="http://schemas.microsoft.com/office/powerpoint/2010/main" xmlns="" val="275771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B5A6C1-39FB-4DA9-9D28-D3D81E060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E9E0B5-2C02-47D6-AD6A-DDF7D8FEF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846899">
            <a:off x="397110" y="46643"/>
            <a:ext cx="4991068" cy="3574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17F084-4599-4818-98A1-8252F61509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252972">
            <a:off x="6988193" y="543243"/>
            <a:ext cx="6071340" cy="55316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D45166-4160-4101-95AD-C5210C55E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021226">
            <a:off x="2683364" y="850084"/>
            <a:ext cx="4468986" cy="59491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98B407-985C-4750-ABE2-8E936347B246}"/>
              </a:ext>
            </a:extLst>
          </p:cNvPr>
          <p:cNvSpPr/>
          <p:nvPr/>
        </p:nvSpPr>
        <p:spPr>
          <a:xfrm rot="19677370">
            <a:off x="736423" y="996365"/>
            <a:ext cx="4146670" cy="1361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4472C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 Валерьевна, очень хороший, добрый учитель, всегда поможет и объяснит трудную тему по математике.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4472C4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Фильвок Милита 6 класс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C9C08BE-C2AF-4776-8989-6D7E376B489A}"/>
              </a:ext>
            </a:extLst>
          </p:cNvPr>
          <p:cNvSpPr/>
          <p:nvPr/>
        </p:nvSpPr>
        <p:spPr>
          <a:xfrm rot="2570335">
            <a:off x="8052858" y="2461042"/>
            <a:ext cx="4066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Моей дочери Алене, повезло с учителем математики, всегда поможет, подскажет, уделит внимание. Это наставник, который объясняет и правила поведения. Помимо учебной деятельности, у детей еще и очень активная внешкольная жизнь с детьми (и поездки, и мероприятия). Тарасова И. (мама Алены Тарасовой 5 класс)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76BE40-AF31-45BE-B571-4537A0939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86"/>
          <a:stretch/>
        </p:blipFill>
        <p:spPr>
          <a:xfrm rot="1423094">
            <a:off x="283066" y="3813287"/>
            <a:ext cx="3254949" cy="206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64EA6D-8D56-4BED-9D17-8D77A4EEA4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99" r="17627" b="11542"/>
          <a:stretch/>
        </p:blipFill>
        <p:spPr>
          <a:xfrm rot="654408">
            <a:off x="9512260" y="114831"/>
            <a:ext cx="2489440" cy="159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06443D0-9794-4CB5-84EE-677FFB6ACD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02"/>
          <a:stretch/>
        </p:blipFill>
        <p:spPr>
          <a:xfrm rot="391743">
            <a:off x="6606602" y="4620775"/>
            <a:ext cx="3133643" cy="209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18D8CC-CB41-4903-83FA-F329B205D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5934974">
            <a:off x="6415587" y="-431438"/>
            <a:ext cx="2406121" cy="301430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F769D84-84BD-48AF-9A92-B86FC9D8F528}"/>
              </a:ext>
            </a:extLst>
          </p:cNvPr>
          <p:cNvSpPr/>
          <p:nvPr/>
        </p:nvSpPr>
        <p:spPr>
          <a:xfrm rot="1028747">
            <a:off x="3297836" y="1256065"/>
            <a:ext cx="3846967" cy="567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Екатериной Валерьевной я работаю в одном коллективе третий год и за это время у меня сложилось о ней представление как о грамотном, знающем свой предмет, креативном, ответственном учителе. Представление о профессиональной деятельности учителя сложилось после посещения рабочих и открытых уроков.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 Валерьевна использует межпредметную связь на уроках математики, физики и информатики, например с историей, географией и другими предметами. К разработке уроков подходит творчески и нестандартно. В начале урока использует активные методы привлечения внимания. Использует в своей работе игровые методы: уроки – деловые игры, уроки – путешествия, урок – вернисаж и др. Также использует информационно-коммуникационные технологии на уроках математики и физики, разрабатывает в </a:t>
            </a:r>
            <a:r>
              <a:rPr lang="en-US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Google Forms </a:t>
            </a: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суммативные работы, в интерактивной среде </a:t>
            </a:r>
            <a:r>
              <a:rPr lang="en-US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Apps</a:t>
            </a: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задания для учащихся. Активно использует в работе различные виды организации учебной деятельности: как групповую, так и индивидуальные виды работ.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Екатерина Валерьевна, участвует в различных конкурсах педагогического мастерства, а также готовит учащихся к участию в олимпиадах.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 Валерьевна, очень выдержанный, целеустремленный человек, умеет самоорганизовываться, хотелось бы отметить высокий профессионализм и талант.</a:t>
            </a:r>
          </a:p>
          <a:p>
            <a:endParaRPr lang="ru-RU" sz="12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Рахметова Г.Ж. – зам. директора по УР</a:t>
            </a:r>
            <a:endParaRPr lang="ru-RU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4B6A7A0-F80C-479C-B9CF-B480E00B35D4}"/>
              </a:ext>
            </a:extLst>
          </p:cNvPr>
          <p:cNvSpPr/>
          <p:nvPr/>
        </p:nvSpPr>
        <p:spPr>
          <a:xfrm rot="879467">
            <a:off x="6664803" y="927954"/>
            <a:ext cx="2406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Отзывы коллег, детей и 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родителей о работе учителя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143918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53AFB1-6707-478F-BF6B-F62075AA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569830-B621-4481-9340-A8A99A4C3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426C9BA-FD1F-465B-99C7-00119BF8FDE5}"/>
              </a:ext>
            </a:extLst>
          </p:cNvPr>
          <p:cNvSpPr/>
          <p:nvPr/>
        </p:nvSpPr>
        <p:spPr>
          <a:xfrm rot="879467">
            <a:off x="187803" y="987565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Общие сведения о учителе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293622-0CE8-46A6-8C7E-BD52EB1320ED}"/>
              </a:ext>
            </a:extLst>
          </p:cNvPr>
          <p:cNvSpPr txBox="1"/>
          <p:nvPr/>
        </p:nvSpPr>
        <p:spPr>
          <a:xfrm>
            <a:off x="2971800" y="297633"/>
            <a:ext cx="909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ФИО учителя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Рыбинок Екатерина Валерьевна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15.10.1978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КГУ «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Алчановская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средняя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отдела образования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Денисовского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 МКШ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43B0EC-F8D4-4FB5-9328-EA3AA0744EB5}"/>
              </a:ext>
            </a:extLst>
          </p:cNvPr>
          <p:cNvSpPr txBox="1"/>
          <p:nvPr/>
        </p:nvSpPr>
        <p:spPr>
          <a:xfrm>
            <a:off x="3886200" y="2183892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учитель математики, информатики и физики; руководитель школьного методического объединения учителей ЕМЦ.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 2007 г. Костанайский социально-технический университет, специальность учитель информатики; 1998 г. Рудненский педагогический колледж, специальность учитель математики и физики.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Категория: педагог-эксперт (учитель математики и физики); педагог – модератор (учитель информатики)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20DDC1-51DC-46A3-81E7-DD6666EFE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35" y="2323198"/>
            <a:ext cx="2907682" cy="290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397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A872F9-9469-4CD1-833E-59E1747B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4" y="-54625"/>
            <a:ext cx="1219509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84617A-2937-4CC8-9C43-3641E6BA38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4" y="2090056"/>
            <a:ext cx="2283065" cy="160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D828F6-346D-456C-A306-3926D59B922E}"/>
              </a:ext>
            </a:extLst>
          </p:cNvPr>
          <p:cNvSpPr txBox="1"/>
          <p:nvPr/>
        </p:nvSpPr>
        <p:spPr>
          <a:xfrm>
            <a:off x="4859383" y="979715"/>
            <a:ext cx="7332617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2019 г. курсы по образовательной программе повышения квалификации по предмету «Физика» в рамках обновления содержания среднего образования РК ЦПМ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г. курсы «Особенности организации обучения детей с особыми образовательными потребностями» Инновационное образование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г. курсы «Методика преподавания предметов в совмещенных класс-комплектах малокомплектной школы»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г. курсы для учителей математики «Развитие математической и читательской грамотности, креативного мышления школьников» ЦПМ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г. курсы для учителей – предметников «Учусь учить дистанционно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курсы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Каникулярная школа "Разработка и экспертиза заданий для оценивания по предмету "Математика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"«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2021 г. Курсы "Развитие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цифровых компетенций" АО "Национальный Центр повышения квалификации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Өрлеу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2021 г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курсы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образовательной программе повышения квалификации педагогических кадров по предмету "Математика" в рамках обновления содержания среднего образования Республики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Казахстан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A554B7-0187-4DEB-914F-FEDC5C990D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8109" y="2095556"/>
            <a:ext cx="2239051" cy="162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A10BBD-277D-4E79-89C6-DE006CADC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C3D43FC-E8C7-4373-8F2E-A855CD311987}"/>
              </a:ext>
            </a:extLst>
          </p:cNvPr>
          <p:cNvSpPr/>
          <p:nvPr/>
        </p:nvSpPr>
        <p:spPr>
          <a:xfrm rot="879467">
            <a:off x="283088" y="892600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Общие сведения о учителе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6405D6-079D-4716-B9B4-FC57AF1E4A9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719" y="3873371"/>
            <a:ext cx="2221722" cy="157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E31C22-C4A8-479A-BD4F-EEFBC542D8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4554" y="3849560"/>
            <a:ext cx="2262474" cy="164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79245B-5DBA-4B4A-A63E-0D090FF4AC11}"/>
              </a:ext>
            </a:extLst>
          </p:cNvPr>
          <p:cNvSpPr txBox="1"/>
          <p:nvPr/>
        </p:nvSpPr>
        <p:spPr>
          <a:xfrm>
            <a:off x="2704265" y="0"/>
            <a:ext cx="8771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квалификации: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курсы для учителей физики «Развитие профессиональных компетенций учителя физики» АО НЦПК «</a:t>
            </a:r>
            <a:r>
              <a:rPr lang="kk-KZ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рлеу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25709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3FCCE57-789D-4C06-B3EB-B86C17AA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219733-CE2B-48A7-A1F8-0176C02B7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B0E087C-1780-46FB-9DF6-8886849F7CCA}"/>
              </a:ext>
            </a:extLst>
          </p:cNvPr>
          <p:cNvSpPr/>
          <p:nvPr/>
        </p:nvSpPr>
        <p:spPr>
          <a:xfrm rot="879467">
            <a:off x="187803" y="987565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Общие сведения о учителе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16D90D-7335-43EB-A484-27F8A7639D3B}"/>
              </a:ext>
            </a:extLst>
          </p:cNvPr>
          <p:cNvSpPr txBox="1"/>
          <p:nvPr/>
        </p:nvSpPr>
        <p:spPr>
          <a:xfrm>
            <a:off x="2768684" y="0"/>
            <a:ext cx="5205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Награды, звания, поощрения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Финалист Республиканского конкурса «Учитель – новатор». На сайте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bilimland.kz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 урок «Закон Архимеда» 7 класс в разделе «Физика»;</a:t>
            </a: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Победитель международного конкурса «Педагог года» 2 место.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F52018-E73C-48AE-8F94-6803C9C4A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39" y="3245150"/>
            <a:ext cx="4361448" cy="310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13FA98-1868-476E-BE1B-8B5BAFE50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214" y="3245150"/>
            <a:ext cx="5467709" cy="299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C62980-230D-4907-99A1-4CB5B412C6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8198" y="147262"/>
            <a:ext cx="4050725" cy="286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2515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829E04-6D5A-4F28-9E37-99CA2762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9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76DB4D-E704-4327-AA15-B2C4582A370D}"/>
              </a:ext>
            </a:extLst>
          </p:cNvPr>
          <p:cNvSpPr/>
          <p:nvPr/>
        </p:nvSpPr>
        <p:spPr>
          <a:xfrm>
            <a:off x="2096243" y="463000"/>
            <a:ext cx="74955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Педагогическая деятельность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BE60DA8-67B2-488A-9663-89B895D2A315}"/>
              </a:ext>
            </a:extLst>
          </p:cNvPr>
          <p:cNvSpPr/>
          <p:nvPr/>
        </p:nvSpPr>
        <p:spPr>
          <a:xfrm>
            <a:off x="933450" y="929925"/>
            <a:ext cx="105537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 начала 2020 – 2021 учебного года я начала свою трудовую деятельность, как учитель математики, физики и информатики в КГУ «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Алчановская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основная школа». Школа является малокомплектной, обучение учащихся до 9 класса. До этого я работала в КГУ «Антоновская основная школа» учителем физики и по совместительству учителем физики и информатики в КГУ «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Алчановская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основная школа», поэтому в моем портфолио на данный момент времени отражены достижения и мои разработки, как учителя физики и ИКТ. </a:t>
            </a: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 2019 – 2020 учебном году я аттестовалась на категорию педагог – модератор, как учитель физики в КГУ «Антоновская основная школа» и учитель информатики в КГУ «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Алчановская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основная школа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». С  2020 учебного года работаю учителем математики, физики и и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нформатики в КГУ «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Алчановская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основная средняя школа» , где получила категорию педагог-эксперт.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Тема по самообразованию, как учителя физики: «Повышение информационной грамотности учащихся в условиях обновленной системы образования» КГУ «Антоновская основная школа». На моем личном сайте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http://shabalkina.kz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опубликован доклад по теме самообразования, план самообразования, и отчет. </a:t>
            </a: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 Тема по самообразованию, как учителя ИКТ: «Развитие мотивации на уроках информатики, как средство повышения уровня обученности учащихся» КГУ «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Алчановская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основная школа». </a:t>
            </a: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Далее вы можете увидеть сравнительный анализ качества знаний и успеваемости учащихся за 2018 – 2020 уч. год.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03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829E04-6D5A-4F28-9E37-99CA2762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0A821A-9AB5-4D0B-886A-9AD0463C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7D39040-1A34-46D5-BCD5-7D913DBC927E}"/>
              </a:ext>
            </a:extLst>
          </p:cNvPr>
          <p:cNvSpPr/>
          <p:nvPr/>
        </p:nvSpPr>
        <p:spPr>
          <a:xfrm rot="879467">
            <a:off x="187803" y="987565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Педагогическая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85166F-0D0F-4D38-BB46-F84340C2203C}"/>
              </a:ext>
            </a:extLst>
          </p:cNvPr>
          <p:cNvSpPr txBox="1"/>
          <p:nvPr/>
        </p:nvSpPr>
        <p:spPr>
          <a:xfrm>
            <a:off x="2782043" y="297116"/>
            <a:ext cx="8928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 результатах освоения  обучающимися образовательных программ и сформированности у них ключевых компетенций по предметам «Физика» и «Информатика»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F51FDD1D-8721-49D5-9B41-BB4D618A6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159777"/>
              </p:ext>
            </p:extLst>
          </p:nvPr>
        </p:nvGraphicFramePr>
        <p:xfrm>
          <a:off x="523694" y="2129246"/>
          <a:ext cx="6076949" cy="125917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872814">
                  <a:extLst>
                    <a:ext uri="{9D8B030D-6E8A-4147-A177-3AD203B41FA5}">
                      <a16:colId xmlns:a16="http://schemas.microsoft.com/office/drawing/2014/main" xmlns="" val="4259908369"/>
                    </a:ext>
                  </a:extLst>
                </a:gridCol>
                <a:gridCol w="857700">
                  <a:extLst>
                    <a:ext uri="{9D8B030D-6E8A-4147-A177-3AD203B41FA5}">
                      <a16:colId xmlns:a16="http://schemas.microsoft.com/office/drawing/2014/main" xmlns="" val="3153990291"/>
                    </a:ext>
                  </a:extLst>
                </a:gridCol>
                <a:gridCol w="704674">
                  <a:extLst>
                    <a:ext uri="{9D8B030D-6E8A-4147-A177-3AD203B41FA5}">
                      <a16:colId xmlns:a16="http://schemas.microsoft.com/office/drawing/2014/main" xmlns="" val="272685119"/>
                    </a:ext>
                  </a:extLst>
                </a:gridCol>
                <a:gridCol w="704674">
                  <a:extLst>
                    <a:ext uri="{9D8B030D-6E8A-4147-A177-3AD203B41FA5}">
                      <a16:colId xmlns:a16="http://schemas.microsoft.com/office/drawing/2014/main" xmlns="" val="510137794"/>
                    </a:ext>
                  </a:extLst>
                </a:gridCol>
                <a:gridCol w="704674">
                  <a:extLst>
                    <a:ext uri="{9D8B030D-6E8A-4147-A177-3AD203B41FA5}">
                      <a16:colId xmlns:a16="http://schemas.microsoft.com/office/drawing/2014/main" xmlns="" val="1272266893"/>
                    </a:ext>
                  </a:extLst>
                </a:gridCol>
                <a:gridCol w="654295">
                  <a:extLst>
                    <a:ext uri="{9D8B030D-6E8A-4147-A177-3AD203B41FA5}">
                      <a16:colId xmlns:a16="http://schemas.microsoft.com/office/drawing/2014/main" xmlns="" val="2055065848"/>
                    </a:ext>
                  </a:extLst>
                </a:gridCol>
                <a:gridCol w="794727">
                  <a:extLst>
                    <a:ext uri="{9D8B030D-6E8A-4147-A177-3AD203B41FA5}">
                      <a16:colId xmlns:a16="http://schemas.microsoft.com/office/drawing/2014/main" xmlns="" val="3477183931"/>
                    </a:ext>
                  </a:extLst>
                </a:gridCol>
                <a:gridCol w="783391">
                  <a:extLst>
                    <a:ext uri="{9D8B030D-6E8A-4147-A177-3AD203B41FA5}">
                      <a16:colId xmlns:a16="http://schemas.microsoft.com/office/drawing/2014/main" xmlns="" val="179905688"/>
                    </a:ext>
                  </a:extLst>
                </a:gridCol>
              </a:tblGrid>
              <a:tr h="2777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Класс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Оценки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</a:t>
                      </a:r>
                      <a:r>
                        <a:rPr lang="ru-RU" sz="1400" dirty="0" err="1">
                          <a:effectLst/>
                        </a:rPr>
                        <a:t>кач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</a:t>
                      </a:r>
                      <a:r>
                        <a:rPr lang="ru-RU" sz="1400" dirty="0" err="1">
                          <a:effectLst/>
                        </a:rPr>
                        <a:t>усп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98747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7446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9835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8254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7828271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CA721E1-A785-4711-BDD1-A3B1BD21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693" y="1645543"/>
            <a:ext cx="43247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 годовых оценок  по физике </a:t>
            </a: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kumimoji="0" lang="ru-RU" altLang="ru-RU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</a:t>
            </a:r>
            <a:r>
              <a:rPr kumimoji="0" lang="ru-RU" altLang="ru-RU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КГУ «Алчановская основная школа»</a:t>
            </a:r>
            <a:endParaRPr kumimoji="0" lang="ru-RU" altLang="ru-RU" sz="1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1CFEC73-3E9C-499E-8106-DA603E74C6C7}"/>
              </a:ext>
            </a:extLst>
          </p:cNvPr>
          <p:cNvSpPr/>
          <p:nvPr/>
        </p:nvSpPr>
        <p:spPr>
          <a:xfrm>
            <a:off x="6680199" y="1322587"/>
            <a:ext cx="5379641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учебного года и контрольных работ в 9 классе совпадают, надо отметить, что качество знаний у Рыбка Марии высокое, и результаты проведения контрольных срезов и тестирований достаточно высокие.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СОР и СОЧ в 7 классе самый высокий процент (сумма) за проведение суммативного оценивания – 98 Алпысов Медет, самый низкий процент – 81 Жансериков Жаслан.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 и СОЧ в 8 классе самый высокий процент (сумма) за проведение суммативного оценивания – 98 показали 4 учащихся: Нагашбаева Жибек, Кирсанова Ольга, Жулавшина Джамиля, Журкумбаева Алина, самый низкий процент – 51 Заболотнев Никита.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8DFAB4A5-A7F2-4C46-A307-5728388B7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32007"/>
            <a:ext cx="6740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 годовых оценок по физике </a:t>
            </a: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2020-2022</a:t>
            </a:r>
            <a:r>
              <a:rPr kumimoji="0" lang="ru-RU" altLang="ru-RU" sz="1400" b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altLang="ru-RU" sz="1400" b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kumimoji="0" lang="ru-RU" altLang="ru-RU" sz="1400" b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КГУ «Алчановская основная школа»</a:t>
            </a:r>
            <a:endParaRPr kumimoji="0" lang="ru-RU" altLang="ru-RU" sz="1400" b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EA4347FD-AA9B-43AE-B6E9-D7A51841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8495491"/>
              </p:ext>
            </p:extLst>
          </p:nvPr>
        </p:nvGraphicFramePr>
        <p:xfrm>
          <a:off x="1983953" y="3982515"/>
          <a:ext cx="4457124" cy="112898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539702">
                  <a:extLst>
                    <a:ext uri="{9D8B030D-6E8A-4147-A177-3AD203B41FA5}">
                      <a16:colId xmlns:a16="http://schemas.microsoft.com/office/drawing/2014/main" xmlns="" val="1065458201"/>
                    </a:ext>
                  </a:extLst>
                </a:gridCol>
                <a:gridCol w="645636">
                  <a:extLst>
                    <a:ext uri="{9D8B030D-6E8A-4147-A177-3AD203B41FA5}">
                      <a16:colId xmlns:a16="http://schemas.microsoft.com/office/drawing/2014/main" xmlns="" val="3948569834"/>
                    </a:ext>
                  </a:extLst>
                </a:gridCol>
                <a:gridCol w="530445">
                  <a:extLst>
                    <a:ext uri="{9D8B030D-6E8A-4147-A177-3AD203B41FA5}">
                      <a16:colId xmlns:a16="http://schemas.microsoft.com/office/drawing/2014/main" xmlns="" val="3845601849"/>
                    </a:ext>
                  </a:extLst>
                </a:gridCol>
                <a:gridCol w="530445">
                  <a:extLst>
                    <a:ext uri="{9D8B030D-6E8A-4147-A177-3AD203B41FA5}">
                      <a16:colId xmlns:a16="http://schemas.microsoft.com/office/drawing/2014/main" xmlns="" val="771325432"/>
                    </a:ext>
                  </a:extLst>
                </a:gridCol>
                <a:gridCol w="530445">
                  <a:extLst>
                    <a:ext uri="{9D8B030D-6E8A-4147-A177-3AD203B41FA5}">
                      <a16:colId xmlns:a16="http://schemas.microsoft.com/office/drawing/2014/main" xmlns="" val="3014610482"/>
                    </a:ext>
                  </a:extLst>
                </a:gridCol>
                <a:gridCol w="492521">
                  <a:extLst>
                    <a:ext uri="{9D8B030D-6E8A-4147-A177-3AD203B41FA5}">
                      <a16:colId xmlns:a16="http://schemas.microsoft.com/office/drawing/2014/main" xmlns="" val="143722249"/>
                    </a:ext>
                  </a:extLst>
                </a:gridCol>
                <a:gridCol w="598232">
                  <a:extLst>
                    <a:ext uri="{9D8B030D-6E8A-4147-A177-3AD203B41FA5}">
                      <a16:colId xmlns:a16="http://schemas.microsoft.com/office/drawing/2014/main" xmlns="" val="4100002882"/>
                    </a:ext>
                  </a:extLst>
                </a:gridCol>
                <a:gridCol w="589698">
                  <a:extLst>
                    <a:ext uri="{9D8B030D-6E8A-4147-A177-3AD203B41FA5}">
                      <a16:colId xmlns:a16="http://schemas.microsoft.com/office/drawing/2014/main" xmlns="" val="288148043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Класс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Оценки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</a:t>
                      </a:r>
                      <a:r>
                        <a:rPr lang="ru-RU" sz="1200" dirty="0" err="1">
                          <a:effectLst/>
                        </a:rPr>
                        <a:t>кач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</a:t>
                      </a:r>
                      <a:r>
                        <a:rPr lang="ru-RU" sz="1200" dirty="0" err="1">
                          <a:effectLst/>
                        </a:rPr>
                        <a:t>усп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5994745"/>
                  </a:ext>
                </a:extLst>
              </a:tr>
              <a:tr h="287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385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3326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4186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169192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1D72B44-C958-436A-8431-0B6ED1591D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32397"/>
            <a:ext cx="3396343" cy="202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334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7C89CB5-E53E-4B57-BD24-352670F1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4D23B6-B6E9-46FF-9D11-9B54EDB7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F981E62-5B84-43B3-9279-201E69727DFF}"/>
              </a:ext>
            </a:extLst>
          </p:cNvPr>
          <p:cNvSpPr/>
          <p:nvPr/>
        </p:nvSpPr>
        <p:spPr>
          <a:xfrm rot="879467">
            <a:off x="187803" y="987565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Педагогическая деятельность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A541B5E-9E4D-469C-B61C-398B8B4E5EBF}"/>
              </a:ext>
            </a:extLst>
          </p:cNvPr>
          <p:cNvSpPr/>
          <p:nvPr/>
        </p:nvSpPr>
        <p:spPr>
          <a:xfrm>
            <a:off x="2209800" y="20422"/>
            <a:ext cx="9727625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успеваемости и качества знаний учащихся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учебные годы по предмету «Информатика»                                                                                                                                   </a:t>
            </a: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84368F2-517A-428A-B38E-2AF85A036D6E}"/>
              </a:ext>
            </a:extLst>
          </p:cNvPr>
          <p:cNvSpPr/>
          <p:nvPr/>
        </p:nvSpPr>
        <p:spPr>
          <a:xfrm>
            <a:off x="4038600" y="840326"/>
            <a:ext cx="8153400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Сравнивая результаты оценок за год и контрольных/суммативных работ надо отметить, что особых расхождений нет, и результаты соответствуют друг другу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начале учебного года каждый ученик  и учитель  определили прогнозируемый результат  на конец года.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Прогнозируемый результат учащихся и учителя, как правило, всегда совпадает.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8 классе из 10 учеников подтвердили свои результаты  10.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Жаксылыков Айдамир выполняет задания практической работы, к сожалению, знания теоретического материала по предмету не столь высоки, как он мог бы себя проявить.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Заболотнев Никита по итогам  4 четверти 2018-2019 учебного года имеет удовлетворительную оценку («3»), и годовую оценку «4». Никита не отвечает устно, письменные и практические задания выполняет, допускает много ошибок, невнимателен на уроках, теряется при устном или письменном опросе, а также при проведении тестов.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Учащаяся 9 класса Рыбка Мария подтвердила прогноз свой и учителя. В 9 классе ученица подтвердила свои результаты на «4».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Анализируя итоги года, можно сделать вывод: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Учащиеся систематически готовятся к урокам, поэтому процент качества высокий.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Хорошо работают с тестами и при выполнении заданий срезов;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Внимательны на уроке – в результате в полном объёме воспринимают нужную информацию.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Что необходимо сделать для повышения уровня знаний по предмету: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Углубить изучение тем по программированию и по прикладным программам.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 каждом уроке разбирать наиболее сложные задания и придавать большее значение знанию теоретического материала.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Повысить уровень подготовки учащихся к уроку и готовить учащихся к решению олимпиадных заданий.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143316B5-A1F1-486F-BD85-406FD3FCB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233288"/>
              </p:ext>
            </p:extLst>
          </p:nvPr>
        </p:nvGraphicFramePr>
        <p:xfrm>
          <a:off x="6722" y="2118580"/>
          <a:ext cx="3820162" cy="169928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580051">
                  <a:extLst>
                    <a:ext uri="{9D8B030D-6E8A-4147-A177-3AD203B41FA5}">
                      <a16:colId xmlns:a16="http://schemas.microsoft.com/office/drawing/2014/main" xmlns="" val="2280440947"/>
                    </a:ext>
                  </a:extLst>
                </a:gridCol>
                <a:gridCol w="570008">
                  <a:extLst>
                    <a:ext uri="{9D8B030D-6E8A-4147-A177-3AD203B41FA5}">
                      <a16:colId xmlns:a16="http://schemas.microsoft.com/office/drawing/2014/main" xmlns="" val="3093618244"/>
                    </a:ext>
                  </a:extLst>
                </a:gridCol>
                <a:gridCol w="468310">
                  <a:extLst>
                    <a:ext uri="{9D8B030D-6E8A-4147-A177-3AD203B41FA5}">
                      <a16:colId xmlns:a16="http://schemas.microsoft.com/office/drawing/2014/main" xmlns="" val="3854304834"/>
                    </a:ext>
                  </a:extLst>
                </a:gridCol>
                <a:gridCol w="249873">
                  <a:extLst>
                    <a:ext uri="{9D8B030D-6E8A-4147-A177-3AD203B41FA5}">
                      <a16:colId xmlns:a16="http://schemas.microsoft.com/office/drawing/2014/main" xmlns="" val="2824460339"/>
                    </a:ext>
                  </a:extLst>
                </a:gridCol>
                <a:gridCol w="468310">
                  <a:extLst>
                    <a:ext uri="{9D8B030D-6E8A-4147-A177-3AD203B41FA5}">
                      <a16:colId xmlns:a16="http://schemas.microsoft.com/office/drawing/2014/main" xmlns="" val="3675729883"/>
                    </a:ext>
                  </a:extLst>
                </a:gridCol>
                <a:gridCol w="434830">
                  <a:extLst>
                    <a:ext uri="{9D8B030D-6E8A-4147-A177-3AD203B41FA5}">
                      <a16:colId xmlns:a16="http://schemas.microsoft.com/office/drawing/2014/main" xmlns="" val="845221939"/>
                    </a:ext>
                  </a:extLst>
                </a:gridCol>
                <a:gridCol w="528156">
                  <a:extLst>
                    <a:ext uri="{9D8B030D-6E8A-4147-A177-3AD203B41FA5}">
                      <a16:colId xmlns:a16="http://schemas.microsoft.com/office/drawing/2014/main" xmlns="" val="1496491179"/>
                    </a:ext>
                  </a:extLst>
                </a:gridCol>
                <a:gridCol w="520624">
                  <a:extLst>
                    <a:ext uri="{9D8B030D-6E8A-4147-A177-3AD203B41FA5}">
                      <a16:colId xmlns:a16="http://schemas.microsoft.com/office/drawing/2014/main" xmlns="" val="2645746629"/>
                    </a:ext>
                  </a:extLst>
                </a:gridCol>
              </a:tblGrid>
              <a:tr h="2107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Оценки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кач.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усп.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85794621"/>
                  </a:ext>
                </a:extLst>
              </a:tr>
              <a:tr h="223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856856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1342345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94807556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44209652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1575332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6241170"/>
                  </a:ext>
                </a:extLst>
              </a:tr>
              <a:tr h="210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76652743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A1B8C3-DF4E-4EF3-B370-9DAA591CB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6870" r="5139" b="15000"/>
          <a:stretch/>
        </p:blipFill>
        <p:spPr>
          <a:xfrm>
            <a:off x="124803" y="3985873"/>
            <a:ext cx="3761122" cy="202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818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" y="76111"/>
            <a:ext cx="1219509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150B2E-BC9E-49DF-83CA-CBD5B24EB306}"/>
              </a:ext>
            </a:extLst>
          </p:cNvPr>
          <p:cNvSpPr/>
          <p:nvPr/>
        </p:nvSpPr>
        <p:spPr>
          <a:xfrm>
            <a:off x="2306893" y="741689"/>
            <a:ext cx="74955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Научно - методическая деятельность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C21062-6F41-4346-B7A4-8FA69F9B9461}"/>
              </a:ext>
            </a:extLst>
          </p:cNvPr>
          <p:cNvSpPr/>
          <p:nvPr/>
        </p:nvSpPr>
        <p:spPr>
          <a:xfrm>
            <a:off x="665205" y="1443841"/>
            <a:ext cx="10553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Как учитель физики и информатики, я активно участвую в различных конкурсах педагогического мастерства, непрерывных конкурсах от «Просвещение», «</a:t>
            </a:r>
            <a:r>
              <a:rPr lang="en-US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Ziat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»; дистанционных фестивалях, принимаю участие в конференциях. Подробнее вы можете узнать об опыте участия в конкурсах на следующих слайдах.</a:t>
            </a:r>
          </a:p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Также, считаю важным участвовать в олимпиадах на знание преподаваемого предмета (участвую в олимпиадах, можно получить хороший опыт и углубить свои знания по предмету), методике и педагогике: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Дарын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КИО. «Просвещение». Принимаю участие в работе педагогического совета, школьного методического объединения учителей естественно – математического направления (с данного учебного года являюсь его руководителем), разработке семинаров, мастер – классов; разрабатываю открытые уроки, статьи и внеклассные мероприятия (одно из внеклассных мероприятий «Форт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Боярд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» заняло 2 место в конкурсе «Школа точных наук»), затем публикую их в различных казахстанских журналах. При разработке уроков, презентаций и внеклассных мероприятий учитываю интерес школьников к нестандартным формам проведения и придаю большое значение интеграции предметов естественно-математического направления.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01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83828-330E-46E7-8C89-E571BCF3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" y="0"/>
            <a:ext cx="1219509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24E932-6F54-46DF-AD07-5264B063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81" y="-316599"/>
            <a:ext cx="3194581" cy="26397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F132504-FEFB-49F6-BF74-39111400B14E}"/>
              </a:ext>
            </a:extLst>
          </p:cNvPr>
          <p:cNvSpPr/>
          <p:nvPr/>
        </p:nvSpPr>
        <p:spPr>
          <a:xfrm rot="879467">
            <a:off x="149702" y="962371"/>
            <a:ext cx="24064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Научно - методическая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D8CCC6-556A-4229-8DC5-E7D053C01650}"/>
              </a:ext>
            </a:extLst>
          </p:cNvPr>
          <p:cNvSpPr txBox="1"/>
          <p:nvPr/>
        </p:nvSpPr>
        <p:spPr>
          <a:xfrm>
            <a:off x="2782043" y="313475"/>
            <a:ext cx="9409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педагогического опыта в мастер – классах и творческих группах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1685C4-47C1-46E3-8D63-E9C25099B398}"/>
              </a:ext>
            </a:extLst>
          </p:cNvPr>
          <p:cNvSpPr txBox="1"/>
          <p:nvPr/>
        </p:nvSpPr>
        <p:spPr>
          <a:xfrm>
            <a:off x="3035876" y="754168"/>
            <a:ext cx="46785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В КГУ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Алчановская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школа»  был проведен семинар для учителей школы по теме: «Исследовательские методы на уроках и во внеурочной деятельности». Руководитель школьного методического объединения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Рысмухамбетова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Л.Г. – учитель математики, познакомила с основными методами исследовательской деятельности. Далее продолжила семинар я, Рыбинок Е.В. – учитель физики и информатики, с презентацией и докладом на тему «Исследовательская деятельность на уроках физики», также провела практикум по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–технологиям «Создание катапульты». В заключении семинара выступила Бойко Л.Е. – учитель истории и географии, по теме «Исследовательские методы во внеурочной деятельности»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C125C1-7C0A-4626-B910-BC259AD77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" t="2835" r="-2405" b="22180"/>
          <a:stretch/>
        </p:blipFill>
        <p:spPr>
          <a:xfrm>
            <a:off x="7596444" y="892850"/>
            <a:ext cx="2227445" cy="290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763281-C0F1-44D0-AC79-370AF819AA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571" b="12778"/>
          <a:stretch/>
        </p:blipFill>
        <p:spPr>
          <a:xfrm>
            <a:off x="9953295" y="892850"/>
            <a:ext cx="2109299" cy="290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B1DD180-4DE0-4BE6-AE1C-CBD5536064B6}"/>
              </a:ext>
            </a:extLst>
          </p:cNvPr>
          <p:cNvSpPr/>
          <p:nvPr/>
        </p:nvSpPr>
        <p:spPr>
          <a:xfrm>
            <a:off x="5457372" y="3926967"/>
            <a:ext cx="66052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в КГУ "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Алчановская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школа" прошел педагогический совет на тему: "Межпредметные связи и интеграция". Руководитель школьного методического объединения естественно-математического цикла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Рысмухамбетова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Л.Г. начала заседание выступив с презентацией на тему "Межпредметные связи в школьном образовании". Продолжила, выступив с презентацией "Межпредметные связи на уроках информатики и информационно-коммуникационных технологий" Рыбинок Е.В., рассказав об актуальности и своевременности темы в условиях модернизации школьного образования, и обобщила свой педагогический опыт, рассказав о использовании интеграции предметов на уроках ИКТ.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B972E5E-C0F3-483F-B329-560B878C9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4" y="2418372"/>
            <a:ext cx="2947422" cy="22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F1EBA16-B39D-4380-AB1B-7C2260EFB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392" y="4264356"/>
            <a:ext cx="3072573" cy="232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2918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1686</Words>
  <Application>Microsoft Office PowerPoint</Application>
  <PresentationFormat>Произвольный</PresentationFormat>
  <Paragraphs>245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Owner</cp:lastModifiedBy>
  <cp:revision>212</cp:revision>
  <dcterms:created xsi:type="dcterms:W3CDTF">2020-09-19T08:57:56Z</dcterms:created>
  <dcterms:modified xsi:type="dcterms:W3CDTF">2022-02-05T13:41:12Z</dcterms:modified>
</cp:coreProperties>
</file>