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9" r:id="rId6"/>
    <p:sldId id="272" r:id="rId7"/>
    <p:sldId id="274" r:id="rId8"/>
    <p:sldId id="273" r:id="rId9"/>
    <p:sldId id="27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79FF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649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08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2019 - 2020 учебный год</c:v>
                </c:pt>
              </c:strCache>
            </c:strRef>
          </c:tx>
          <c:dLbls>
            <c:showVal val="1"/>
          </c:dLbls>
          <c:cat>
            <c:strRef>
              <c:f>Лист1!$B$1:$F$1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</c:strCache>
            </c:strRef>
          </c:cat>
          <c:val>
            <c:numRef>
              <c:f>Лист1!$B$2:$F$2</c:f>
              <c:numCache>
                <c:formatCode>0.00%</c:formatCode>
                <c:ptCount val="5"/>
                <c:pt idx="0">
                  <c:v>0.88000000000000023</c:v>
                </c:pt>
                <c:pt idx="1">
                  <c:v>0.87200000000000022</c:v>
                </c:pt>
                <c:pt idx="2">
                  <c:v>0.8340000000000003</c:v>
                </c:pt>
                <c:pt idx="3">
                  <c:v>0.87200000000000022</c:v>
                </c:pt>
                <c:pt idx="4">
                  <c:v>0.89200000000000024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2020 - 2021 учебный год</c:v>
                </c:pt>
              </c:strCache>
            </c:strRef>
          </c:tx>
          <c:dLbls>
            <c:showVal val="1"/>
          </c:dLbls>
          <c:cat>
            <c:strRef>
              <c:f>Лист1!$B$1:$F$1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</c:strCache>
            </c:strRef>
          </c:cat>
          <c:val>
            <c:numRef>
              <c:f>Лист1!$B$3:$F$3</c:f>
              <c:numCache>
                <c:formatCode>0.00%</c:formatCode>
                <c:ptCount val="5"/>
                <c:pt idx="0">
                  <c:v>0.48950000000000016</c:v>
                </c:pt>
                <c:pt idx="1">
                  <c:v>0.84000000000000019</c:v>
                </c:pt>
                <c:pt idx="2">
                  <c:v>0.92</c:v>
                </c:pt>
                <c:pt idx="3">
                  <c:v>0.7280000000000002</c:v>
                </c:pt>
                <c:pt idx="4">
                  <c:v>0.76000000000000023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2021 - 2022 учебный год</c:v>
                </c:pt>
              </c:strCache>
            </c:strRef>
          </c:tx>
          <c:dLbls>
            <c:showVal val="1"/>
          </c:dLbls>
          <c:cat>
            <c:strRef>
              <c:f>Лист1!$B$1:$F$1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</c:strCache>
            </c:strRef>
          </c:cat>
          <c:val>
            <c:numRef>
              <c:f>Лист1!$B$4:$F$4</c:f>
              <c:numCache>
                <c:formatCode>0.00%</c:formatCode>
                <c:ptCount val="5"/>
                <c:pt idx="0">
                  <c:v>0.89200000000000024</c:v>
                </c:pt>
                <c:pt idx="1">
                  <c:v>0.89710000000000012</c:v>
                </c:pt>
                <c:pt idx="2">
                  <c:v>0.85600000000000021</c:v>
                </c:pt>
                <c:pt idx="3">
                  <c:v>0.95500000000000018</c:v>
                </c:pt>
                <c:pt idx="4">
                  <c:v>0.85600000000000021</c:v>
                </c:pt>
              </c:numCache>
            </c:numRef>
          </c:val>
        </c:ser>
        <c:gapWidth val="75"/>
        <c:shape val="box"/>
        <c:axId val="92717056"/>
        <c:axId val="92718592"/>
        <c:axId val="0"/>
      </c:bar3DChart>
      <c:catAx>
        <c:axId val="92717056"/>
        <c:scaling>
          <c:orientation val="minMax"/>
        </c:scaling>
        <c:axPos val="b"/>
        <c:majorTickMark val="none"/>
        <c:tickLblPos val="nextTo"/>
        <c:crossAx val="92718592"/>
        <c:crosses val="autoZero"/>
        <c:auto val="1"/>
        <c:lblAlgn val="ctr"/>
        <c:lblOffset val="100"/>
      </c:catAx>
      <c:valAx>
        <c:axId val="92718592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spPr>
          <a:ln w="9525">
            <a:noFill/>
          </a:ln>
        </c:spPr>
        <c:crossAx val="92717056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C544B-8BC9-4BF4-8921-03DAF23131E6}" type="doc">
      <dgm:prSet loTypeId="urn:microsoft.com/office/officeart/2005/8/layout/cycle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C06A7A4-0D84-4589-B1AE-308D2666F9EC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 установление межпредметных связей</a:t>
          </a:r>
        </a:p>
      </dgm:t>
    </dgm:pt>
    <dgm:pt modelId="{D70628A7-17C9-4F76-9788-8857654DE68F}" type="parTrans" cxnId="{FDADFF71-8C92-4B9D-BC95-62D53928DA4A}">
      <dgm:prSet/>
      <dgm:spPr/>
      <dgm:t>
        <a:bodyPr/>
        <a:lstStyle/>
        <a:p>
          <a:endParaRPr lang="ru-RU"/>
        </a:p>
      </dgm:t>
    </dgm:pt>
    <dgm:pt modelId="{37E43A5E-02E9-4F9F-A3C6-2FBEF789167D}" type="sibTrans" cxnId="{FDADFF71-8C92-4B9D-BC95-62D53928DA4A}">
      <dgm:prSet/>
      <dgm:spPr/>
      <dgm:t>
        <a:bodyPr/>
        <a:lstStyle/>
        <a:p>
          <a:endParaRPr lang="ru-RU"/>
        </a:p>
      </dgm:t>
    </dgm:pt>
    <dgm:pt modelId="{02E34EAA-9589-46ED-A9E4-B5B1697D2D0F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 поиск вариантов решения</a:t>
          </a:r>
        </a:p>
      </dgm:t>
    </dgm:pt>
    <dgm:pt modelId="{E97849EC-C644-459D-83B6-0F54FA571718}" type="parTrans" cxnId="{B2EE6EC4-8871-4AFF-8D28-CCEDB9ACDC3D}">
      <dgm:prSet/>
      <dgm:spPr/>
      <dgm:t>
        <a:bodyPr/>
        <a:lstStyle/>
        <a:p>
          <a:endParaRPr lang="ru-RU"/>
        </a:p>
      </dgm:t>
    </dgm:pt>
    <dgm:pt modelId="{802072BE-EC75-472E-BA4F-C8D6EE9844F7}" type="sibTrans" cxnId="{B2EE6EC4-8871-4AFF-8D28-CCEDB9ACDC3D}">
      <dgm:prSet/>
      <dgm:spPr/>
      <dgm:t>
        <a:bodyPr/>
        <a:lstStyle/>
        <a:p>
          <a:endParaRPr lang="ru-RU"/>
        </a:p>
      </dgm:t>
    </dgm:pt>
    <dgm:pt modelId="{CD06544E-5080-4A6C-ADC3-F53D495FAC06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 сравнение и сопоставление</a:t>
          </a:r>
        </a:p>
      </dgm:t>
    </dgm:pt>
    <dgm:pt modelId="{1B31DD7C-9448-4588-B465-180C56DDE273}" type="parTrans" cxnId="{0544B177-4FD0-476D-9A20-44C540219FF2}">
      <dgm:prSet/>
      <dgm:spPr/>
      <dgm:t>
        <a:bodyPr/>
        <a:lstStyle/>
        <a:p>
          <a:endParaRPr lang="ru-RU"/>
        </a:p>
      </dgm:t>
    </dgm:pt>
    <dgm:pt modelId="{A7432DE5-43AF-4A1A-A8B9-FD92CA50CD2F}" type="sibTrans" cxnId="{0544B177-4FD0-476D-9A20-44C540219FF2}">
      <dgm:prSet/>
      <dgm:spPr/>
      <dgm:t>
        <a:bodyPr/>
        <a:lstStyle/>
        <a:p>
          <a:endParaRPr lang="ru-RU"/>
        </a:p>
      </dgm:t>
    </dgm:pt>
    <dgm:pt modelId="{FFFDACCA-2662-42D5-9C75-1B57C45DCBD8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исследовательского характера</a:t>
          </a:r>
        </a:p>
      </dgm:t>
    </dgm:pt>
    <dgm:pt modelId="{A87C1660-BCAC-41CC-B2D1-1DA779F8D6B0}" type="parTrans" cxnId="{C9A9BA5B-816F-412A-A1D2-950D7F793442}">
      <dgm:prSet/>
      <dgm:spPr/>
      <dgm:t>
        <a:bodyPr/>
        <a:lstStyle/>
        <a:p>
          <a:endParaRPr lang="ru-RU"/>
        </a:p>
      </dgm:t>
    </dgm:pt>
    <dgm:pt modelId="{72FB05DC-9D22-4D9C-ACF3-DA63D29ABE17}" type="sibTrans" cxnId="{C9A9BA5B-816F-412A-A1D2-950D7F793442}">
      <dgm:prSet/>
      <dgm:spPr/>
      <dgm:t>
        <a:bodyPr/>
        <a:lstStyle/>
        <a:p>
          <a:endParaRPr lang="ru-RU"/>
        </a:p>
      </dgm:t>
    </dgm:pt>
    <dgm:pt modelId="{989D3057-7462-45EB-9663-DCE6FBCB5B46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 расширение кругозора</a:t>
          </a:r>
        </a:p>
      </dgm:t>
    </dgm:pt>
    <dgm:pt modelId="{74FE267D-7AC6-4E7A-A8E5-88557C793B6E}" type="parTrans" cxnId="{10C7185B-11D8-46CB-839C-283CF6E02DEA}">
      <dgm:prSet/>
      <dgm:spPr/>
      <dgm:t>
        <a:bodyPr/>
        <a:lstStyle/>
        <a:p>
          <a:endParaRPr lang="ru-RU"/>
        </a:p>
      </dgm:t>
    </dgm:pt>
    <dgm:pt modelId="{900D439C-DE04-4438-8213-70BA2496C98A}" type="sibTrans" cxnId="{10C7185B-11D8-46CB-839C-283CF6E02DEA}">
      <dgm:prSet/>
      <dgm:spPr/>
      <dgm:t>
        <a:bodyPr/>
        <a:lstStyle/>
        <a:p>
          <a:endParaRPr lang="ru-RU"/>
        </a:p>
      </dgm:t>
    </dgm:pt>
    <dgm:pt modelId="{CE2BCED8-2C3D-424A-99F2-D669CFA7CEBF}" type="pres">
      <dgm:prSet presAssocID="{8B9C544B-8BC9-4BF4-8921-03DAF23131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0BFE3B-188D-41A5-9307-6333A9158779}" type="pres">
      <dgm:prSet presAssocID="{7C06A7A4-0D84-4589-B1AE-308D2666F9E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2065A-269A-4247-A446-033CC24256E5}" type="pres">
      <dgm:prSet presAssocID="{7C06A7A4-0D84-4589-B1AE-308D2666F9EC}" presName="spNode" presStyleCnt="0"/>
      <dgm:spPr/>
    </dgm:pt>
    <dgm:pt modelId="{A32AA8D8-4D7F-4D19-9BA7-4B81EB2B6656}" type="pres">
      <dgm:prSet presAssocID="{37E43A5E-02E9-4F9F-A3C6-2FBEF789167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7F381C5-6BBC-41C3-88E2-0F8F5A46711B}" type="pres">
      <dgm:prSet presAssocID="{02E34EAA-9589-46ED-A9E4-B5B1697D2D0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D3786-F5B9-4416-9FDD-BA800172D865}" type="pres">
      <dgm:prSet presAssocID="{02E34EAA-9589-46ED-A9E4-B5B1697D2D0F}" presName="spNode" presStyleCnt="0"/>
      <dgm:spPr/>
    </dgm:pt>
    <dgm:pt modelId="{EEF58629-D434-4900-85EB-0865C4AE6597}" type="pres">
      <dgm:prSet presAssocID="{802072BE-EC75-472E-BA4F-C8D6EE9844F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D626F44-BC26-40DC-94BF-3B3047D7C31D}" type="pres">
      <dgm:prSet presAssocID="{CD06544E-5080-4A6C-ADC3-F53D495FAC0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4BA4F-7DC7-4D8C-9AE9-F2DAFEC9AA83}" type="pres">
      <dgm:prSet presAssocID="{CD06544E-5080-4A6C-ADC3-F53D495FAC06}" presName="spNode" presStyleCnt="0"/>
      <dgm:spPr/>
    </dgm:pt>
    <dgm:pt modelId="{75342338-72A8-464A-8C83-94961F5AE929}" type="pres">
      <dgm:prSet presAssocID="{A7432DE5-43AF-4A1A-A8B9-FD92CA50CD2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7112309-E1E3-4E27-AA28-9D0E8BBFBFCB}" type="pres">
      <dgm:prSet presAssocID="{FFFDACCA-2662-42D5-9C75-1B57C45DCBD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EF797-CDF3-4602-95E1-A34AD9F5C8BF}" type="pres">
      <dgm:prSet presAssocID="{FFFDACCA-2662-42D5-9C75-1B57C45DCBD8}" presName="spNode" presStyleCnt="0"/>
      <dgm:spPr/>
    </dgm:pt>
    <dgm:pt modelId="{B1FC2003-E3D1-4ADC-B0A9-30AF2F34D5DB}" type="pres">
      <dgm:prSet presAssocID="{72FB05DC-9D22-4D9C-ACF3-DA63D29ABE1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6C589C9-9827-4E0B-A7EB-7596CFBE8B83}" type="pres">
      <dgm:prSet presAssocID="{989D3057-7462-45EB-9663-DCE6FBCB5B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A9332-AA94-44DA-B387-A8CEFBA2FECE}" type="pres">
      <dgm:prSet presAssocID="{989D3057-7462-45EB-9663-DCE6FBCB5B46}" presName="spNode" presStyleCnt="0"/>
      <dgm:spPr/>
    </dgm:pt>
    <dgm:pt modelId="{19A3700B-891B-4F6A-AC95-5DFBC36664D5}" type="pres">
      <dgm:prSet presAssocID="{900D439C-DE04-4438-8213-70BA2496C98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AC13A94-2BEE-419E-A15B-152E97C77D78}" type="presOf" srcId="{7C06A7A4-0D84-4589-B1AE-308D2666F9EC}" destId="{F70BFE3B-188D-41A5-9307-6333A9158779}" srcOrd="0" destOrd="0" presId="urn:microsoft.com/office/officeart/2005/8/layout/cycle6"/>
    <dgm:cxn modelId="{BDB2ADCF-F3D1-4E62-AF3A-90A44C9741CA}" type="presOf" srcId="{37E43A5E-02E9-4F9F-A3C6-2FBEF789167D}" destId="{A32AA8D8-4D7F-4D19-9BA7-4B81EB2B6656}" srcOrd="0" destOrd="0" presId="urn:microsoft.com/office/officeart/2005/8/layout/cycle6"/>
    <dgm:cxn modelId="{C9A9BA5B-816F-412A-A1D2-950D7F793442}" srcId="{8B9C544B-8BC9-4BF4-8921-03DAF23131E6}" destId="{FFFDACCA-2662-42D5-9C75-1B57C45DCBD8}" srcOrd="3" destOrd="0" parTransId="{A87C1660-BCAC-41CC-B2D1-1DA779F8D6B0}" sibTransId="{72FB05DC-9D22-4D9C-ACF3-DA63D29ABE17}"/>
    <dgm:cxn modelId="{962DB339-5C08-4099-8AF8-92C4C9C7D69D}" type="presOf" srcId="{72FB05DC-9D22-4D9C-ACF3-DA63D29ABE17}" destId="{B1FC2003-E3D1-4ADC-B0A9-30AF2F34D5DB}" srcOrd="0" destOrd="0" presId="urn:microsoft.com/office/officeart/2005/8/layout/cycle6"/>
    <dgm:cxn modelId="{39C2E52E-395C-47EC-AF46-9B14D329500F}" type="presOf" srcId="{02E34EAA-9589-46ED-A9E4-B5B1697D2D0F}" destId="{27F381C5-6BBC-41C3-88E2-0F8F5A46711B}" srcOrd="0" destOrd="0" presId="urn:microsoft.com/office/officeart/2005/8/layout/cycle6"/>
    <dgm:cxn modelId="{30190991-1A35-4758-9CD9-F5620491454E}" type="presOf" srcId="{802072BE-EC75-472E-BA4F-C8D6EE9844F7}" destId="{EEF58629-D434-4900-85EB-0865C4AE6597}" srcOrd="0" destOrd="0" presId="urn:microsoft.com/office/officeart/2005/8/layout/cycle6"/>
    <dgm:cxn modelId="{041036EA-9867-4B5D-8FF8-6F59D5170A2E}" type="presOf" srcId="{CD06544E-5080-4A6C-ADC3-F53D495FAC06}" destId="{3D626F44-BC26-40DC-94BF-3B3047D7C31D}" srcOrd="0" destOrd="0" presId="urn:microsoft.com/office/officeart/2005/8/layout/cycle6"/>
    <dgm:cxn modelId="{CC555293-72C4-41BA-9B40-2A2172E1DED4}" type="presOf" srcId="{900D439C-DE04-4438-8213-70BA2496C98A}" destId="{19A3700B-891B-4F6A-AC95-5DFBC36664D5}" srcOrd="0" destOrd="0" presId="urn:microsoft.com/office/officeart/2005/8/layout/cycle6"/>
    <dgm:cxn modelId="{B2EE6EC4-8871-4AFF-8D28-CCEDB9ACDC3D}" srcId="{8B9C544B-8BC9-4BF4-8921-03DAF23131E6}" destId="{02E34EAA-9589-46ED-A9E4-B5B1697D2D0F}" srcOrd="1" destOrd="0" parTransId="{E97849EC-C644-459D-83B6-0F54FA571718}" sibTransId="{802072BE-EC75-472E-BA4F-C8D6EE9844F7}"/>
    <dgm:cxn modelId="{FDADFF71-8C92-4B9D-BC95-62D53928DA4A}" srcId="{8B9C544B-8BC9-4BF4-8921-03DAF23131E6}" destId="{7C06A7A4-0D84-4589-B1AE-308D2666F9EC}" srcOrd="0" destOrd="0" parTransId="{D70628A7-17C9-4F76-9788-8857654DE68F}" sibTransId="{37E43A5E-02E9-4F9F-A3C6-2FBEF789167D}"/>
    <dgm:cxn modelId="{10C7185B-11D8-46CB-839C-283CF6E02DEA}" srcId="{8B9C544B-8BC9-4BF4-8921-03DAF23131E6}" destId="{989D3057-7462-45EB-9663-DCE6FBCB5B46}" srcOrd="4" destOrd="0" parTransId="{74FE267D-7AC6-4E7A-A8E5-88557C793B6E}" sibTransId="{900D439C-DE04-4438-8213-70BA2496C98A}"/>
    <dgm:cxn modelId="{DD4905AC-57DD-4687-8BAC-A05413118193}" type="presOf" srcId="{8B9C544B-8BC9-4BF4-8921-03DAF23131E6}" destId="{CE2BCED8-2C3D-424A-99F2-D669CFA7CEBF}" srcOrd="0" destOrd="0" presId="urn:microsoft.com/office/officeart/2005/8/layout/cycle6"/>
    <dgm:cxn modelId="{FA6F95D3-747C-4E1C-93C6-A2E064D5CA98}" type="presOf" srcId="{FFFDACCA-2662-42D5-9C75-1B57C45DCBD8}" destId="{A7112309-E1E3-4E27-AA28-9D0E8BBFBFCB}" srcOrd="0" destOrd="0" presId="urn:microsoft.com/office/officeart/2005/8/layout/cycle6"/>
    <dgm:cxn modelId="{9BCC1144-E9AB-4183-9AEE-8439CD9B5D4F}" type="presOf" srcId="{989D3057-7462-45EB-9663-DCE6FBCB5B46}" destId="{86C589C9-9827-4E0B-A7EB-7596CFBE8B83}" srcOrd="0" destOrd="0" presId="urn:microsoft.com/office/officeart/2005/8/layout/cycle6"/>
    <dgm:cxn modelId="{0544B177-4FD0-476D-9A20-44C540219FF2}" srcId="{8B9C544B-8BC9-4BF4-8921-03DAF23131E6}" destId="{CD06544E-5080-4A6C-ADC3-F53D495FAC06}" srcOrd="2" destOrd="0" parTransId="{1B31DD7C-9448-4588-B465-180C56DDE273}" sibTransId="{A7432DE5-43AF-4A1A-A8B9-FD92CA50CD2F}"/>
    <dgm:cxn modelId="{6827339D-FFFE-4878-8D77-62F25C435EAE}" type="presOf" srcId="{A7432DE5-43AF-4A1A-A8B9-FD92CA50CD2F}" destId="{75342338-72A8-464A-8C83-94961F5AE929}" srcOrd="0" destOrd="0" presId="urn:microsoft.com/office/officeart/2005/8/layout/cycle6"/>
    <dgm:cxn modelId="{0FF715A8-748C-4F38-8BC4-A602AE5E2215}" type="presParOf" srcId="{CE2BCED8-2C3D-424A-99F2-D669CFA7CEBF}" destId="{F70BFE3B-188D-41A5-9307-6333A9158779}" srcOrd="0" destOrd="0" presId="urn:microsoft.com/office/officeart/2005/8/layout/cycle6"/>
    <dgm:cxn modelId="{57332CE2-4AF3-43DB-A2BB-CCDA4908165C}" type="presParOf" srcId="{CE2BCED8-2C3D-424A-99F2-D669CFA7CEBF}" destId="{1182065A-269A-4247-A446-033CC24256E5}" srcOrd="1" destOrd="0" presId="urn:microsoft.com/office/officeart/2005/8/layout/cycle6"/>
    <dgm:cxn modelId="{F81D212F-6E5A-4FF3-8D73-85108D934E5B}" type="presParOf" srcId="{CE2BCED8-2C3D-424A-99F2-D669CFA7CEBF}" destId="{A32AA8D8-4D7F-4D19-9BA7-4B81EB2B6656}" srcOrd="2" destOrd="0" presId="urn:microsoft.com/office/officeart/2005/8/layout/cycle6"/>
    <dgm:cxn modelId="{DB936BDD-5655-4FCF-A6AE-C808AE884A72}" type="presParOf" srcId="{CE2BCED8-2C3D-424A-99F2-D669CFA7CEBF}" destId="{27F381C5-6BBC-41C3-88E2-0F8F5A46711B}" srcOrd="3" destOrd="0" presId="urn:microsoft.com/office/officeart/2005/8/layout/cycle6"/>
    <dgm:cxn modelId="{4C0D067B-FE02-4C3F-9BFD-2344F31ADB86}" type="presParOf" srcId="{CE2BCED8-2C3D-424A-99F2-D669CFA7CEBF}" destId="{C5DD3786-F5B9-4416-9FDD-BA800172D865}" srcOrd="4" destOrd="0" presId="urn:microsoft.com/office/officeart/2005/8/layout/cycle6"/>
    <dgm:cxn modelId="{85AC3981-4D97-48D4-8B64-77A79F717443}" type="presParOf" srcId="{CE2BCED8-2C3D-424A-99F2-D669CFA7CEBF}" destId="{EEF58629-D434-4900-85EB-0865C4AE6597}" srcOrd="5" destOrd="0" presId="urn:microsoft.com/office/officeart/2005/8/layout/cycle6"/>
    <dgm:cxn modelId="{C2D21086-9208-408C-AFC7-EA4A1D21EFE6}" type="presParOf" srcId="{CE2BCED8-2C3D-424A-99F2-D669CFA7CEBF}" destId="{3D626F44-BC26-40DC-94BF-3B3047D7C31D}" srcOrd="6" destOrd="0" presId="urn:microsoft.com/office/officeart/2005/8/layout/cycle6"/>
    <dgm:cxn modelId="{9A112F88-7085-41EC-B164-2B4A02EA7AA1}" type="presParOf" srcId="{CE2BCED8-2C3D-424A-99F2-D669CFA7CEBF}" destId="{9244BA4F-7DC7-4D8C-9AE9-F2DAFEC9AA83}" srcOrd="7" destOrd="0" presId="urn:microsoft.com/office/officeart/2005/8/layout/cycle6"/>
    <dgm:cxn modelId="{E6E2EDF3-3AB7-408D-81B7-E20EAFCC309B}" type="presParOf" srcId="{CE2BCED8-2C3D-424A-99F2-D669CFA7CEBF}" destId="{75342338-72A8-464A-8C83-94961F5AE929}" srcOrd="8" destOrd="0" presId="urn:microsoft.com/office/officeart/2005/8/layout/cycle6"/>
    <dgm:cxn modelId="{F1954866-89F4-43A6-A26C-66A5D98F19B8}" type="presParOf" srcId="{CE2BCED8-2C3D-424A-99F2-D669CFA7CEBF}" destId="{A7112309-E1E3-4E27-AA28-9D0E8BBFBFCB}" srcOrd="9" destOrd="0" presId="urn:microsoft.com/office/officeart/2005/8/layout/cycle6"/>
    <dgm:cxn modelId="{B2359ED4-E6FE-4985-B7F4-08F86DD0B566}" type="presParOf" srcId="{CE2BCED8-2C3D-424A-99F2-D669CFA7CEBF}" destId="{B71EF797-CDF3-4602-95E1-A34AD9F5C8BF}" srcOrd="10" destOrd="0" presId="urn:microsoft.com/office/officeart/2005/8/layout/cycle6"/>
    <dgm:cxn modelId="{DC02A1EA-785C-4CEC-9F90-1A175A61AC9D}" type="presParOf" srcId="{CE2BCED8-2C3D-424A-99F2-D669CFA7CEBF}" destId="{B1FC2003-E3D1-4ADC-B0A9-30AF2F34D5DB}" srcOrd="11" destOrd="0" presId="urn:microsoft.com/office/officeart/2005/8/layout/cycle6"/>
    <dgm:cxn modelId="{E156BCDE-2D21-4074-84D7-60D017D0D211}" type="presParOf" srcId="{CE2BCED8-2C3D-424A-99F2-D669CFA7CEBF}" destId="{86C589C9-9827-4E0B-A7EB-7596CFBE8B83}" srcOrd="12" destOrd="0" presId="urn:microsoft.com/office/officeart/2005/8/layout/cycle6"/>
    <dgm:cxn modelId="{14CF52D5-4DAA-471D-85A7-E1761789939D}" type="presParOf" srcId="{CE2BCED8-2C3D-424A-99F2-D669CFA7CEBF}" destId="{9CFA9332-AA94-44DA-B387-A8CEFBA2FECE}" srcOrd="13" destOrd="0" presId="urn:microsoft.com/office/officeart/2005/8/layout/cycle6"/>
    <dgm:cxn modelId="{48CA14B0-F7CE-4E4C-8BCC-4FF97679BE32}" type="presParOf" srcId="{CE2BCED8-2C3D-424A-99F2-D669CFA7CEBF}" destId="{19A3700B-891B-4F6A-AC95-5DFBC36664D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BFE3B-188D-41A5-9307-6333A9158779}">
      <dsp:nvSpPr>
        <dsp:cNvPr id="0" name=""/>
        <dsp:cNvSpPr/>
      </dsp:nvSpPr>
      <dsp:spPr>
        <a:xfrm>
          <a:off x="4490781" y="4247"/>
          <a:ext cx="2156336" cy="14016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установление межпредметных связей</a:t>
          </a:r>
        </a:p>
      </dsp:txBody>
      <dsp:txXfrm>
        <a:off x="4559202" y="72668"/>
        <a:ext cx="2019494" cy="1264776"/>
      </dsp:txXfrm>
    </dsp:sp>
    <dsp:sp modelId="{A32AA8D8-4D7F-4D19-9BA7-4B81EB2B6656}">
      <dsp:nvSpPr>
        <dsp:cNvPr id="0" name=""/>
        <dsp:cNvSpPr/>
      </dsp:nvSpPr>
      <dsp:spPr>
        <a:xfrm>
          <a:off x="2770032" y="705056"/>
          <a:ext cx="5597835" cy="5597835"/>
        </a:xfrm>
        <a:custGeom>
          <a:avLst/>
          <a:gdLst/>
          <a:ahLst/>
          <a:cxnLst/>
          <a:rect l="0" t="0" r="0" b="0"/>
          <a:pathLst>
            <a:path>
              <a:moveTo>
                <a:pt x="3891882" y="222220"/>
              </a:moveTo>
              <a:arcTo wR="2798917" hR="2798917" stAng="17579119" swAng="196029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381C5-6BBC-41C3-88E2-0F8F5A46711B}">
      <dsp:nvSpPr>
        <dsp:cNvPr id="0" name=""/>
        <dsp:cNvSpPr/>
      </dsp:nvSpPr>
      <dsp:spPr>
        <a:xfrm>
          <a:off x="7152710" y="1938251"/>
          <a:ext cx="2156336" cy="14016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поиск вариантов решения</a:t>
          </a:r>
        </a:p>
      </dsp:txBody>
      <dsp:txXfrm>
        <a:off x="7221131" y="2006672"/>
        <a:ext cx="2019494" cy="1264776"/>
      </dsp:txXfrm>
    </dsp:sp>
    <dsp:sp modelId="{EEF58629-D434-4900-85EB-0865C4AE6597}">
      <dsp:nvSpPr>
        <dsp:cNvPr id="0" name=""/>
        <dsp:cNvSpPr/>
      </dsp:nvSpPr>
      <dsp:spPr>
        <a:xfrm>
          <a:off x="2770032" y="705056"/>
          <a:ext cx="5597835" cy="5597835"/>
        </a:xfrm>
        <a:custGeom>
          <a:avLst/>
          <a:gdLst/>
          <a:ahLst/>
          <a:cxnLst/>
          <a:rect l="0" t="0" r="0" b="0"/>
          <a:pathLst>
            <a:path>
              <a:moveTo>
                <a:pt x="5594013" y="2652697"/>
              </a:moveTo>
              <a:arcTo wR="2798917" hR="2798917" stAng="21420325" swAng="2195347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26F44-BC26-40DC-94BF-3B3047D7C31D}">
      <dsp:nvSpPr>
        <dsp:cNvPr id="0" name=""/>
        <dsp:cNvSpPr/>
      </dsp:nvSpPr>
      <dsp:spPr>
        <a:xfrm>
          <a:off x="6135944" y="5067537"/>
          <a:ext cx="2156336" cy="14016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сравнение и сопоставление</a:t>
          </a:r>
        </a:p>
      </dsp:txBody>
      <dsp:txXfrm>
        <a:off x="6204365" y="5135958"/>
        <a:ext cx="2019494" cy="1264776"/>
      </dsp:txXfrm>
    </dsp:sp>
    <dsp:sp modelId="{75342338-72A8-464A-8C83-94961F5AE929}">
      <dsp:nvSpPr>
        <dsp:cNvPr id="0" name=""/>
        <dsp:cNvSpPr/>
      </dsp:nvSpPr>
      <dsp:spPr>
        <a:xfrm>
          <a:off x="2770032" y="705056"/>
          <a:ext cx="5597835" cy="5597835"/>
        </a:xfrm>
        <a:custGeom>
          <a:avLst/>
          <a:gdLst/>
          <a:ahLst/>
          <a:cxnLst/>
          <a:rect l="0" t="0" r="0" b="0"/>
          <a:pathLst>
            <a:path>
              <a:moveTo>
                <a:pt x="3354802" y="5542078"/>
              </a:moveTo>
              <a:arcTo wR="2798917" hR="2798917" stAng="4712669" swAng="1374662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12309-E1E3-4E27-AA28-9D0E8BBFBFCB}">
      <dsp:nvSpPr>
        <dsp:cNvPr id="0" name=""/>
        <dsp:cNvSpPr/>
      </dsp:nvSpPr>
      <dsp:spPr>
        <a:xfrm>
          <a:off x="2845619" y="5067537"/>
          <a:ext cx="2156336" cy="14016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исследовательского характера</a:t>
          </a:r>
        </a:p>
      </dsp:txBody>
      <dsp:txXfrm>
        <a:off x="2914040" y="5135958"/>
        <a:ext cx="2019494" cy="1264776"/>
      </dsp:txXfrm>
    </dsp:sp>
    <dsp:sp modelId="{B1FC2003-E3D1-4ADC-B0A9-30AF2F34D5DB}">
      <dsp:nvSpPr>
        <dsp:cNvPr id="0" name=""/>
        <dsp:cNvSpPr/>
      </dsp:nvSpPr>
      <dsp:spPr>
        <a:xfrm>
          <a:off x="2770032" y="705056"/>
          <a:ext cx="5597835" cy="5597835"/>
        </a:xfrm>
        <a:custGeom>
          <a:avLst/>
          <a:gdLst/>
          <a:ahLst/>
          <a:cxnLst/>
          <a:rect l="0" t="0" r="0" b="0"/>
          <a:pathLst>
            <a:path>
              <a:moveTo>
                <a:pt x="467491" y="4347592"/>
              </a:moveTo>
              <a:arcTo wR="2798917" hR="2798917" stAng="8784328" swAng="219534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589C9-9827-4E0B-A7EB-7596CFBE8B83}">
      <dsp:nvSpPr>
        <dsp:cNvPr id="0" name=""/>
        <dsp:cNvSpPr/>
      </dsp:nvSpPr>
      <dsp:spPr>
        <a:xfrm>
          <a:off x="1828852" y="1938251"/>
          <a:ext cx="2156336" cy="140161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расширение кругозора</a:t>
          </a:r>
        </a:p>
      </dsp:txBody>
      <dsp:txXfrm>
        <a:off x="1897273" y="2006672"/>
        <a:ext cx="2019494" cy="1264776"/>
      </dsp:txXfrm>
    </dsp:sp>
    <dsp:sp modelId="{19A3700B-891B-4F6A-AC95-5DFBC36664D5}">
      <dsp:nvSpPr>
        <dsp:cNvPr id="0" name=""/>
        <dsp:cNvSpPr/>
      </dsp:nvSpPr>
      <dsp:spPr>
        <a:xfrm>
          <a:off x="2770032" y="705056"/>
          <a:ext cx="5597835" cy="5597835"/>
        </a:xfrm>
        <a:custGeom>
          <a:avLst/>
          <a:gdLst/>
          <a:ahLst/>
          <a:cxnLst/>
          <a:rect l="0" t="0" r="0" b="0"/>
          <a:pathLst>
            <a:path>
              <a:moveTo>
                <a:pt x="487924" y="1219915"/>
              </a:moveTo>
              <a:arcTo wR="2798917" hR="2798917" stAng="12860587" swAng="196029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A5AB39-24C0-4454-B848-6C5046F21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51B1F20-36A4-44F3-B88C-F049F9FBB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96B625-521F-4CA9-BCC9-BF27EC15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6B0E-FD05-425D-A63D-7E682B33F269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DCEE7A-430C-4478-9E02-07513F5F9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996A16-9020-466B-99CD-008696FA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D87E-E930-4A8B-BBCB-0EF3CAE1A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10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724074-0B90-4F26-B1AE-AF1BD9BC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E0BE965-A51B-4967-96A5-48BC3F5CF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D1B731-B540-4C7C-92CF-9BC5D6A9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6B0E-FD05-425D-A63D-7E682B33F269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859D68-735E-4FCB-BDD8-A919F691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3506DF-42FC-46B7-A56D-B5CA16BB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D87E-E930-4A8B-BBCB-0EF3CAE1A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87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6298F72-C5A1-4649-90CC-74229E83C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A2A113C-2A31-44BC-899E-4C69F6427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4DE56E-654C-40BE-B295-B41612E6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6B0E-FD05-425D-A63D-7E682B33F269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B74F56-DA9B-45F9-91CD-EEDDE46C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013FB1-4180-4D84-8F40-B9461389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D87E-E930-4A8B-BBCB-0EF3CAE1A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826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F16B74-9944-4773-AA20-A93CF2DA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B02696-0AED-45BB-A350-448DCF1FF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61C946-8FDD-4AEF-894A-6FE145125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6B0E-FD05-425D-A63D-7E682B33F269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AA68B3-3D5B-4859-9BD9-B2F7220C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F9B2BB-D714-4DAF-87BB-3C2E84AB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D87E-E930-4A8B-BBCB-0EF3CAE1A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05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86FA7-8BF7-4F72-B1CC-B6B16B87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97A2EA-151B-4139-A09A-B596EE960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45DA14-DE0B-452C-AF44-B09091EE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6B0E-FD05-425D-A63D-7E682B33F269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5A75A3-01C0-4E7A-B694-9F97A630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0011EE-777A-43CD-A4E1-0452D09D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D87E-E930-4A8B-BBCB-0EF3CAE1A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74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12983A-69B0-4451-BBDD-4E345D0D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C1339F-A8E2-40D4-9A06-40A66C69F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CC88D7C-A560-43B6-93D5-DDA55F012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429B5A-F035-4EFC-8DCD-9F069F02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6B0E-FD05-425D-A63D-7E682B33F269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B0A5892-8730-4445-88D8-444E1F7C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CCB016-5434-4D34-A4FA-0DDE520C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D87E-E930-4A8B-BBCB-0EF3CAE1A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52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5A377-CE6F-4285-BA80-17D7EB54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E0EC08-B715-4CE2-ACF9-BDFC191A1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28D799C-42A1-4C79-AB7E-70E90A135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5E665C8-634E-4A94-B130-2B89EA3E7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1CF4C2F-4D00-47B6-94EF-EB74DA068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E5FDB62-2C98-4A53-B8EA-18DDA8C2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6B0E-FD05-425D-A63D-7E682B33F269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C749643-4DCC-410B-BCD5-D78CD0CA7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15D92BD-987F-4233-8178-B08DEE07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D87E-E930-4A8B-BBCB-0EF3CAE1A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6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07ACB7-E0BD-4626-8E6C-186FADA4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D69A896-25FB-4991-99AB-3E8D80B7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6B0E-FD05-425D-A63D-7E682B33F269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5EAEDB1-2687-4C8E-914D-04862A0A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1B3B81-F89F-4059-B13A-CDDFAD55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D87E-E930-4A8B-BBCB-0EF3CAE1A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1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19ED571-14F1-43F6-AAFD-552129D0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6B0E-FD05-425D-A63D-7E682B33F269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F651FE1-DF2E-4B7B-8F31-BE8DCF5A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616C76F-377E-434B-90B6-84FD706D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D87E-E930-4A8B-BBCB-0EF3CAE1A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88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793579-B50F-42E6-907C-5289F6CA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13BB54-DF89-42F9-A8A9-D7C8E9B83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63AE9D-9D7A-4F07-998D-7954A306F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D2E0FE2-7392-49E9-872B-AC1B6B2C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6B0E-FD05-425D-A63D-7E682B33F269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B6BF6F-0CE9-4512-AB4B-77909264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FEFACA6-E7DF-429F-9DB3-BE15020E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D87E-E930-4A8B-BBCB-0EF3CAE1A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856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A18C9D-97F9-4D0F-8A04-BC4DF303C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F44189C-0A29-4B27-9340-885533753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9ED05D4-CDF0-4E16-9B49-5C755200C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04EEF67-FD08-49CD-B5E9-6B0D796D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6B0E-FD05-425D-A63D-7E682B33F269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02E07B-02DB-46AA-A8F6-01862CB9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09FAD1-F54F-4EC9-96BD-621E2287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D87E-E930-4A8B-BBCB-0EF3CAE1A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26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F0">
                <a:alpha val="48000"/>
              </a:srgb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A7523-70CA-42C3-9F2C-A63ECFA2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CFB520-7DE1-4ECE-81B0-AB9ADBAE2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FC6AC4-CE6E-47F6-AFDD-16AE20951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C6B0E-FD05-425D-A63D-7E682B33F269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DA1702-1E67-4457-8D7E-5BAABB0D9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FD4821-F7B0-4341-AE71-D5C83BBBC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5D87E-E930-4A8B-BBCB-0EF3CAE1A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96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736E75-955D-48C7-88FA-4376F8CB69D7}"/>
              </a:ext>
            </a:extLst>
          </p:cNvPr>
          <p:cNvSpPr txBox="1"/>
          <p:nvPr/>
        </p:nvSpPr>
        <p:spPr>
          <a:xfrm>
            <a:off x="0" y="170968"/>
            <a:ext cx="1219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«Информационная компетентность как требование профессионального стандарта педагога»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41800B-A859-49C4-A432-056A6E687CF6}"/>
              </a:ext>
            </a:extLst>
          </p:cNvPr>
          <p:cNvSpPr txBox="1"/>
          <p:nvPr/>
        </p:nvSpPr>
        <p:spPr>
          <a:xfrm>
            <a:off x="477283" y="899394"/>
            <a:ext cx="3977151" cy="2462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Алчановская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средняя школа отдела образования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Денисовского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Управления образования акимата Костанайской области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математики, физики и информатики: Рыбинок Екатерина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высшее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педагог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(математика – физика), педагог – модератор (информатика)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Стаж: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2EF536-13BA-4F39-9290-7986D4D4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23" y="3482372"/>
            <a:ext cx="2975106" cy="212159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86678F3-23A9-4427-B671-C14B64C9E76A}"/>
              </a:ext>
            </a:extLst>
          </p:cNvPr>
          <p:cNvSpPr/>
          <p:nvPr/>
        </p:nvSpPr>
        <p:spPr>
          <a:xfrm>
            <a:off x="611072" y="5613066"/>
            <a:ext cx="32868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от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BilimLand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финалисту республиканского конкурса "Учитель-новатор 2019" в номинации "ИКТ на уроке". На сайте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BilimLand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опубликован конспект открытого урока по теме "Закон Архимеда" 7 класс, в разделе "Физика"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16C756-15A5-44C4-B989-1FBA949B4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201" y="836023"/>
            <a:ext cx="3197633" cy="21875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3BD62CF-E58C-4156-AA58-B84F6D6F3C23}"/>
              </a:ext>
            </a:extLst>
          </p:cNvPr>
          <p:cNvSpPr/>
          <p:nvPr/>
        </p:nvSpPr>
        <p:spPr>
          <a:xfrm>
            <a:off x="4444139" y="3038369"/>
            <a:ext cx="32890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 победителя 2 место за участие в международном конкурсе педагогического мастерства "Педагог года - 2020"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92D1F35-9131-40EE-93CF-C4B094E96603}"/>
              </a:ext>
            </a:extLst>
          </p:cNvPr>
          <p:cNvSpPr/>
          <p:nvPr/>
        </p:nvSpPr>
        <p:spPr>
          <a:xfrm>
            <a:off x="4537655" y="5833191"/>
            <a:ext cx="33000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 в районном конкурсе "Лучший учитель ЕМЦ". Награждена дипломом 1 степени отдела образования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Денисовского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dirty="0">
                <a:latin typeface="Trebuchet MS" panose="020B0603020202020204" pitchFamily="34" charset="0"/>
              </a:rPr>
              <a:t>.</a:t>
            </a:r>
            <a:r>
              <a:rPr lang="ru-RU" dirty="0">
                <a:solidFill>
                  <a:srgbClr val="666666"/>
                </a:solidFill>
                <a:latin typeface="Trebuchet MS" panose="020B0603020202020204" pitchFamily="34" charset="0"/>
              </a:rPr>
              <a:t> 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4CA7A58-1471-4D31-B171-4133EAD4AF7F}"/>
              </a:ext>
            </a:extLst>
          </p:cNvPr>
          <p:cNvSpPr/>
          <p:nvPr/>
        </p:nvSpPr>
        <p:spPr>
          <a:xfrm>
            <a:off x="7999312" y="763351"/>
            <a:ext cx="31166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 республиканской конференции "Лидер сферы образования" 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Uzdik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- 2020. Награждена дипломом 1 степени за участие и медалью "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Uzdik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- 2020". Также вручена книга с публикацией "Лидер сферы образования".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396" y="3611088"/>
            <a:ext cx="3290751" cy="222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9393" y="1737359"/>
            <a:ext cx="3412607" cy="351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04104" y="3050160"/>
            <a:ext cx="1869499" cy="282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805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22338" y="340812"/>
            <a:ext cx="3622736" cy="1080000"/>
            <a:chOff x="4857236" y="1973871"/>
            <a:chExt cx="4503290" cy="196817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857236" y="1973871"/>
              <a:ext cx="4487052" cy="196817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882C25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73474" y="2176954"/>
              <a:ext cx="4487052" cy="1514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sz="1600" b="1" dirty="0" smtClean="0">
                  <a:solidFill>
                    <a:schemeClr val="tx1"/>
                  </a:solidFill>
                </a:rPr>
                <a:t>СТРЕМИТЕЛЬНОЕ РАЗВИТИЕ СЕТИ ИНТЕРНЕТ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1137" y="1853493"/>
            <a:ext cx="3682708" cy="1224000"/>
            <a:chOff x="4275353" y="1318163"/>
            <a:chExt cx="5285874" cy="226181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286434" y="1318163"/>
              <a:ext cx="5181045" cy="2261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882C25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75353" y="1453779"/>
              <a:ext cx="5285874" cy="19905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ru-RU"/>
              </a:defPPr>
              <a:lvl1pPr algn="ctr">
                <a:defRPr sz="2000"/>
              </a:lvl1pPr>
            </a:lstStyle>
            <a:p>
              <a:pPr>
                <a:buClr>
                  <a:srgbClr val="C00000"/>
                </a:buClr>
              </a:pPr>
              <a:r>
                <a:rPr lang="ru-RU" sz="1600" b="1" dirty="0" smtClean="0"/>
                <a:t>ПОЛНОЕ ПРОНИКНОВЕНИЕ ИНФОРМАЦИОННЫХ ТЕХНОЛОГИЙ ВО ВСЕ СФЕРЫ ЖИЗНИ ОБЩЕСТВА 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Правая фигурная скобка 12"/>
          <p:cNvSpPr/>
          <p:nvPr/>
        </p:nvSpPr>
        <p:spPr>
          <a:xfrm>
            <a:off x="4045392" y="561703"/>
            <a:ext cx="518615" cy="2021355"/>
          </a:xfrm>
          <a:prstGeom prst="rightBrace">
            <a:avLst>
              <a:gd name="adj1" fmla="val 8333"/>
              <a:gd name="adj2" fmla="val 50919"/>
            </a:avLst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50005" y="1162448"/>
            <a:ext cx="3948744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МОДЕРНИЗАЦИЯ</a:t>
            </a:r>
            <a:endParaRPr lang="ru-RU" sz="1600" b="1" dirty="0"/>
          </a:p>
          <a:p>
            <a:pPr algn="ctr" fontAlgn="base"/>
            <a:r>
              <a:rPr lang="ru-RU" sz="1600" b="1" dirty="0" smtClean="0"/>
              <a:t>СИСТЕМЫ ОБРАЗОВАНИЯ</a:t>
            </a:r>
            <a:endParaRPr lang="ru-RU" sz="16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40F6355-386B-44BF-B191-171A524E52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2407"/>
          <a:stretch/>
        </p:blipFill>
        <p:spPr>
          <a:xfrm>
            <a:off x="282302" y="3188462"/>
            <a:ext cx="4942841" cy="3247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9FFCC"/>
              </a:clrFrom>
              <a:clrTo>
                <a:srgbClr val="99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6785" y="3958046"/>
            <a:ext cx="4003396" cy="289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4755" y="189549"/>
            <a:ext cx="3134908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5462" y="2318794"/>
            <a:ext cx="3126241" cy="204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76076" y="4525190"/>
            <a:ext cx="3141753" cy="204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124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638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/>
          <a:srcRect r="20427"/>
          <a:stretch>
            <a:fillRect/>
          </a:stretch>
        </p:blipFill>
        <p:spPr bwMode="auto">
          <a:xfrm>
            <a:off x="5068389" y="0"/>
            <a:ext cx="7123611" cy="357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26" y="2399484"/>
            <a:ext cx="5009833" cy="445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7394" y="2756263"/>
            <a:ext cx="2664606" cy="410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310743" y="1920239"/>
            <a:ext cx="393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http://alchan-school.kz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770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7280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309" y="2181496"/>
            <a:ext cx="393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http://shabalkina.kz</a:t>
            </a:r>
            <a:endParaRPr lang="ru-RU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8766" y="3592286"/>
            <a:ext cx="2473234" cy="326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8765" y="0"/>
            <a:ext cx="2473233" cy="355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126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681E39B-EA5A-4EF5-82B0-8B32A925C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96000" y="761999"/>
            <a:ext cx="6858001" cy="5333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D11BDC4-0F4A-4D33-AA60-93A117AFF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7064D16-1779-4E46-98A8-EB3CD8249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31650236"/>
              </p:ext>
            </p:extLst>
          </p:nvPr>
        </p:nvGraphicFramePr>
        <p:xfrm>
          <a:off x="527050" y="146050"/>
          <a:ext cx="11137900" cy="656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8CA005-287A-4AD9-B92A-499D4A9C63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0411" y="1793031"/>
            <a:ext cx="1971114" cy="2689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F82DE4-CEE3-4CAF-8AD0-CB6ACFC773F2}"/>
              </a:ext>
            </a:extLst>
          </p:cNvPr>
          <p:cNvSpPr txBox="1"/>
          <p:nvPr/>
        </p:nvSpPr>
        <p:spPr>
          <a:xfrm>
            <a:off x="4135174" y="4356825"/>
            <a:ext cx="392165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задания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8945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DD0350-7871-4A78-A8A6-B2E93C9D156F}"/>
              </a:ext>
            </a:extLst>
          </p:cNvPr>
          <p:cNvSpPr txBox="1">
            <a:spLocks/>
          </p:cNvSpPr>
          <p:nvPr/>
        </p:nvSpPr>
        <p:spPr>
          <a:xfrm>
            <a:off x="928687" y="508001"/>
            <a:ext cx="10636779" cy="45348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ситуации успеха на уроке</a:t>
            </a:r>
            <a:endParaRPr lang="ru-RU" alt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1691C6B-9350-4E72-B077-42E0489048D7}"/>
              </a:ext>
            </a:extLst>
          </p:cNvPr>
          <p:cNvSpPr/>
          <p:nvPr/>
        </p:nvSpPr>
        <p:spPr>
          <a:xfrm>
            <a:off x="-377867" y="1147001"/>
            <a:ext cx="4826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«Эврика»</a:t>
            </a:r>
          </a:p>
        </p:txBody>
      </p:sp>
      <p:sp>
        <p:nvSpPr>
          <p:cNvPr id="4" name="Пятиугольник 6">
            <a:extLst>
              <a:ext uri="{FF2B5EF4-FFF2-40B4-BE49-F238E27FC236}">
                <a16:creationId xmlns:a16="http://schemas.microsoft.com/office/drawing/2014/main" xmlns="" id="{1E6E59D9-B98C-4CFF-8A8B-5CF5FA20E587}"/>
              </a:ext>
            </a:extLst>
          </p:cNvPr>
          <p:cNvSpPr/>
          <p:nvPr/>
        </p:nvSpPr>
        <p:spPr>
          <a:xfrm flipH="1">
            <a:off x="275695" y="1608666"/>
            <a:ext cx="5634038" cy="1258888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создаю ситуацию, в ходе которой ученик сам приходит к интересному выводу, который раскрывает доселе неизвестные ему собственные личностные качества</a:t>
            </a:r>
          </a:p>
        </p:txBody>
      </p:sp>
      <p:sp>
        <p:nvSpPr>
          <p:cNvPr id="5" name="Пятиугольник 7">
            <a:extLst>
              <a:ext uri="{FF2B5EF4-FFF2-40B4-BE49-F238E27FC236}">
                <a16:creationId xmlns:a16="http://schemas.microsoft.com/office/drawing/2014/main" xmlns="" id="{9933652E-5D63-43A9-8C35-CBD888F0C681}"/>
              </a:ext>
            </a:extLst>
          </p:cNvPr>
          <p:cNvSpPr/>
          <p:nvPr/>
        </p:nvSpPr>
        <p:spPr>
          <a:xfrm flipH="1">
            <a:off x="275695" y="3001962"/>
            <a:ext cx="5634038" cy="854075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раскрывается творческий потенциал детей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1F788F5-2E62-4E30-8DFA-789638888AA1}"/>
              </a:ext>
            </a:extLst>
          </p:cNvPr>
          <p:cNvSpPr/>
          <p:nvPr/>
        </p:nvSpPr>
        <p:spPr>
          <a:xfrm>
            <a:off x="6247076" y="1147001"/>
            <a:ext cx="5441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</a:t>
            </a:r>
          </a:p>
        </p:txBody>
      </p:sp>
      <p:sp>
        <p:nvSpPr>
          <p:cNvPr id="7" name="Пятиугольник 6">
            <a:extLst>
              <a:ext uri="{FF2B5EF4-FFF2-40B4-BE49-F238E27FC236}">
                <a16:creationId xmlns:a16="http://schemas.microsoft.com/office/drawing/2014/main" xmlns="" id="{C7AAF7D0-CCA9-48D9-9D40-6F3F9966E8EC}"/>
              </a:ext>
            </a:extLst>
          </p:cNvPr>
          <p:cNvSpPr/>
          <p:nvPr/>
        </p:nvSpPr>
        <p:spPr>
          <a:xfrm flipH="1">
            <a:off x="6453230" y="1591732"/>
            <a:ext cx="5463075" cy="820737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 на применение и приобретение новых знаний под руководством учителя </a:t>
            </a:r>
          </a:p>
        </p:txBody>
      </p:sp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xmlns="" id="{A355E522-204D-4223-A52F-29485AB1DC4B}"/>
              </a:ext>
            </a:extLst>
          </p:cNvPr>
          <p:cNvSpPr/>
          <p:nvPr/>
        </p:nvSpPr>
        <p:spPr>
          <a:xfrm flipH="1">
            <a:off x="6453228" y="2511956"/>
            <a:ext cx="5463075" cy="854075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могут выполняться учащимися как индивидуально, так и группами </a:t>
            </a:r>
          </a:p>
        </p:txBody>
      </p:sp>
      <p:sp>
        <p:nvSpPr>
          <p:cNvPr id="9" name="Пятиугольник 10">
            <a:extLst>
              <a:ext uri="{FF2B5EF4-FFF2-40B4-BE49-F238E27FC236}">
                <a16:creationId xmlns:a16="http://schemas.microsoft.com/office/drawing/2014/main" xmlns="" id="{03F75C9A-AFAD-45AC-B4D2-78FECAA58839}"/>
              </a:ext>
            </a:extLst>
          </p:cNvPr>
          <p:cNvSpPr/>
          <p:nvPr/>
        </p:nvSpPr>
        <p:spPr>
          <a:xfrm flipH="1">
            <a:off x="6453228" y="3491969"/>
            <a:ext cx="5463075" cy="904875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над проектами учитываются возрастные особенности школьников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470B11F-56F0-4E6A-93D7-48110A8E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809" y="4342351"/>
            <a:ext cx="3479420" cy="2330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0EAE85-4D35-4420-B831-7952B8C22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20" y="4043450"/>
            <a:ext cx="3352800" cy="2073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87C8B5-CB59-4FC1-A6AC-4864CC48B38C}"/>
              </a:ext>
            </a:extLst>
          </p:cNvPr>
          <p:cNvSpPr/>
          <p:nvPr/>
        </p:nvSpPr>
        <p:spPr>
          <a:xfrm>
            <a:off x="6568880" y="4522782"/>
            <a:ext cx="54630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2020 - 2021 учебном году научная работа "Альтернативные виды энергии. Ветрогенератор" приняла участие в районном этапе конкурса научных проектов "Региональный научно-практический центр Костанай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Дарыны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Ильдисов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Ислам награжден грамотой Отдела образования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3 место. Была создана модель ветрогенератора в программе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Autodesk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3Ds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занятиях по робототехнике, создали действующую модель ветрогенератора.</a:t>
            </a:r>
          </a:p>
        </p:txBody>
      </p:sp>
    </p:spTree>
    <p:extLst>
      <p:ext uri="{BB962C8B-B14F-4D97-AF65-F5344CB8AC3E}">
        <p14:creationId xmlns:p14="http://schemas.microsoft.com/office/powerpoint/2010/main" xmlns="" val="7052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365479-71CF-4BEA-A030-5CDB99DCFFB8}"/>
              </a:ext>
            </a:extLst>
          </p:cNvPr>
          <p:cNvSpPr txBox="1">
            <a:spLocks/>
          </p:cNvSpPr>
          <p:nvPr/>
        </p:nvSpPr>
        <p:spPr>
          <a:xfrm>
            <a:off x="209006" y="156754"/>
            <a:ext cx="11810267" cy="4823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результатов обученности учащихся 5 – 9 классов по предмету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«Информатика»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77409D4-577C-44DD-87E6-ECF0C2E8EB13}"/>
              </a:ext>
            </a:extLst>
          </p:cNvPr>
          <p:cNvSpPr/>
          <p:nvPr/>
        </p:nvSpPr>
        <p:spPr>
          <a:xfrm>
            <a:off x="307529" y="5599101"/>
            <a:ext cx="11710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регулярность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отслеживание качества усвоения знаний и умений в учебном процессе)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комплексность (системность)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18011" y="666206"/>
          <a:ext cx="1161288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849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EA7285A-1952-4362-B085-C8CE289A607F}"/>
              </a:ext>
            </a:extLst>
          </p:cNvPr>
          <p:cNvSpPr/>
          <p:nvPr/>
        </p:nvSpPr>
        <p:spPr>
          <a:xfrm>
            <a:off x="8100666" y="164231"/>
            <a:ext cx="3843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Интернет олимпиады Республики Казахстан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AA162E4-77DF-46DF-9832-BA557E861624}"/>
              </a:ext>
            </a:extLst>
          </p:cNvPr>
          <p:cNvSpPr/>
          <p:nvPr/>
        </p:nvSpPr>
        <p:spPr>
          <a:xfrm>
            <a:off x="3966805" y="202853"/>
            <a:ext cx="408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турнира имени М.В. Ломоносова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Уркер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(международный уровень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EA7285A-1952-4362-B085-C8CE289A607F}"/>
              </a:ext>
            </a:extLst>
          </p:cNvPr>
          <p:cNvSpPr/>
          <p:nvPr/>
        </p:nvSpPr>
        <p:spPr>
          <a:xfrm>
            <a:off x="0" y="199066"/>
            <a:ext cx="3843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олимпиады «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Знаниада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8488" y="849086"/>
            <a:ext cx="3777572" cy="266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1541" y="3801291"/>
            <a:ext cx="3770345" cy="269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0831" y="1075798"/>
            <a:ext cx="3529421" cy="273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0289" y="2491545"/>
            <a:ext cx="3303814" cy="257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1442" y="4140926"/>
            <a:ext cx="3536376" cy="271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860788"/>
            <a:ext cx="3670663" cy="24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971109"/>
            <a:ext cx="3317966" cy="288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EA7285A-1952-4362-B085-C8CE289A607F}"/>
              </a:ext>
            </a:extLst>
          </p:cNvPr>
          <p:cNvSpPr/>
          <p:nvPr/>
        </p:nvSpPr>
        <p:spPr>
          <a:xfrm>
            <a:off x="1" y="3351568"/>
            <a:ext cx="3317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Республиканской олимпиады «Просвещение»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7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509" y="235131"/>
            <a:ext cx="5553211" cy="2521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46887"/>
            <a:ext cx="5839097" cy="1999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338627-CEFB-4E73-8241-F4265E66F56F}"/>
              </a:ext>
            </a:extLst>
          </p:cNvPr>
          <p:cNvSpPr txBox="1"/>
          <p:nvPr/>
        </p:nvSpPr>
        <p:spPr>
          <a:xfrm>
            <a:off x="637662" y="5519561"/>
            <a:ext cx="2955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с недели ЕМН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– 2022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 «Интеллект»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3783" y="222069"/>
            <a:ext cx="6418217" cy="250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A8A95D5-601B-4D15-8A25-2E7A3045FF2E}"/>
              </a:ext>
            </a:extLst>
          </p:cNvPr>
          <p:cNvSpPr/>
          <p:nvPr/>
        </p:nvSpPr>
        <p:spPr>
          <a:xfrm>
            <a:off x="4768811" y="4787900"/>
            <a:ext cx="7240791" cy="20701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Повышенное внимание уделяется информационной компетенции личности, ведь она является базовой для получения других ключевых компетенций. Соответственно, если человеку удалось в совершенстве овладеть информационной компетенцией, то он сможет стать успешным в любой профессиональной области.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0120" y="2819400"/>
            <a:ext cx="3855582" cy="1883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 r="31851"/>
          <a:stretch>
            <a:fillRect/>
          </a:stretch>
        </p:blipFill>
        <p:spPr bwMode="auto">
          <a:xfrm>
            <a:off x="9843464" y="2821985"/>
            <a:ext cx="2348536" cy="1893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255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310</Words>
  <Application>Microsoft Office PowerPoint</Application>
  <PresentationFormat>Произвольный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Owner</cp:lastModifiedBy>
  <cp:revision>100</cp:revision>
  <dcterms:created xsi:type="dcterms:W3CDTF">2021-02-13T14:14:27Z</dcterms:created>
  <dcterms:modified xsi:type="dcterms:W3CDTF">2022-01-23T16:14:54Z</dcterms:modified>
</cp:coreProperties>
</file>